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00" r:id="rId2"/>
    <p:sldId id="256" r:id="rId3"/>
    <p:sldId id="265" r:id="rId4"/>
    <p:sldId id="323" r:id="rId5"/>
    <p:sldId id="322" r:id="rId6"/>
    <p:sldId id="301" r:id="rId7"/>
    <p:sldId id="269" r:id="rId8"/>
    <p:sldId id="271" r:id="rId9"/>
    <p:sldId id="274" r:id="rId10"/>
    <p:sldId id="308" r:id="rId11"/>
    <p:sldId id="289" r:id="rId12"/>
    <p:sldId id="320" r:id="rId13"/>
    <p:sldId id="305" r:id="rId14"/>
    <p:sldId id="311" r:id="rId15"/>
    <p:sldId id="318" r:id="rId16"/>
    <p:sldId id="321" r:id="rId17"/>
    <p:sldId id="315" r:id="rId18"/>
    <p:sldId id="296" r:id="rId19"/>
    <p:sldId id="297" r:id="rId20"/>
    <p:sldId id="316" r:id="rId21"/>
    <p:sldId id="319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F692"/>
    <a:srgbClr val="B0DD7F"/>
    <a:srgbClr val="6699FF"/>
    <a:srgbClr val="FF0000"/>
    <a:srgbClr val="000000"/>
    <a:srgbClr val="61B0E1"/>
    <a:srgbClr val="CC3399"/>
    <a:srgbClr val="9966FF"/>
    <a:srgbClr val="0E0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81919" autoAdjust="0"/>
  </p:normalViewPr>
  <p:slideViewPr>
    <p:cSldViewPr>
      <p:cViewPr varScale="1">
        <p:scale>
          <a:sx n="54" d="100"/>
          <a:sy n="54" d="100"/>
        </p:scale>
        <p:origin x="-1194" y="-78"/>
      </p:cViewPr>
      <p:guideLst>
        <p:guide orient="horz" pos="347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282"/>
    </p:cViewPr>
  </p:notesTextViewPr>
  <p:notesViewPr>
    <p:cSldViewPr showGuides="1">
      <p:cViewPr varScale="1">
        <p:scale>
          <a:sx n="54" d="100"/>
          <a:sy n="54" d="100"/>
        </p:scale>
        <p:origin x="-2868" y="-84"/>
      </p:cViewPr>
      <p:guideLst>
        <p:guide orient="horz" pos="292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A6E85-F051-47C7-83FB-FD0FB4DC97A6}" type="datetimeFigureOut">
              <a:rPr lang="zh-CN" altLang="en-US" smtClean="0"/>
              <a:t>2019.04.19 Friday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2D0CB-11EB-451E-87E1-B79050C107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771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 smtClean="0">
                <a:latin typeface="Arial" panose="020B0604020202020204"/>
                <a:ea typeface="方正大标宋简体" pitchFamily="1" charset="-122"/>
              </a:rPr>
              <a:t>看图说话：两张图之间是什么关系？</a:t>
            </a:r>
            <a:endParaRPr lang="en-US" altLang="zh-CN" sz="2800" b="1" dirty="0" smtClean="0">
              <a:latin typeface="Arial" panose="020B0604020202020204"/>
              <a:ea typeface="方正大标宋简体" pitchFamily="1" charset="-122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 smtClean="0">
                <a:latin typeface="Arial" panose="020B0604020202020204"/>
                <a:ea typeface="方正大标宋简体" pitchFamily="1" charset="-122"/>
              </a:rPr>
              <a:t>随着西方工业革命的完成，英国进一步扩展自己的殖民地与海外市场。</a:t>
            </a:r>
            <a:r>
              <a:rPr lang="en-US" altLang="zh-CN" sz="2800" b="1" dirty="0" smtClean="0">
                <a:latin typeface="Arial" panose="020B0604020202020204"/>
                <a:ea typeface="方正大标宋简体" pitchFamily="1" charset="-122"/>
              </a:rPr>
              <a:t>1840</a:t>
            </a:r>
            <a:r>
              <a:rPr lang="zh-CN" altLang="en-US" sz="2800" b="1" dirty="0" smtClean="0">
                <a:latin typeface="Arial" panose="020B0604020202020204"/>
                <a:ea typeface="方正大标宋简体" pitchFamily="1" charset="-122"/>
              </a:rPr>
              <a:t>年英国发动了鸦片战争，中国进入了半殖民地半封建社会，这</a:t>
            </a:r>
            <a:r>
              <a:rPr lang="zh-CN" altLang="en-US" sz="1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给中国的经济带来了什么变化呢？</a:t>
            </a:r>
            <a:endParaRPr lang="zh-CN" altLang="en-US" sz="105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图片反映的是什么？与洋务运动的关系？难道一无是处吗？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1" dirty="0" smtClean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近代化：政治民主化、经济工业化，文化多元化（自由化）</a:t>
            </a:r>
          </a:p>
          <a:p>
            <a:r>
              <a:rPr lang="zh-CN" altLang="en-US" sz="1200" b="1" dirty="0" smtClean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开启近代化，示范作用，观念转变。</a:t>
            </a:r>
            <a:endParaRPr lang="en-US" altLang="zh-CN" sz="1200" b="1" dirty="0" smtClean="0">
              <a:solidFill>
                <a:srgbClr val="0000FF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1200" b="1" dirty="0" smtClean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洋务推动、外资刺激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民族</a:t>
            </a:r>
            <a:r>
              <a:rPr lang="zh-CN" altLang="en-US" b="1" dirty="0" smtClean="0"/>
              <a:t>工业，前面提到洋务运动中创办的是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军事工业、民用工业，那他们之间有什么不同呢？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不要着急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让学生自己回答！！！封建性的近代工业？为什么都有了封建性了，还被称作近代工业呢？阅读</a:t>
            </a:r>
            <a:r>
              <a:rPr lang="en-US" altLang="zh-CN" b="1" dirty="0" smtClean="0"/>
              <a:t>P47</a:t>
            </a:r>
            <a:r>
              <a:rPr lang="zh-CN" altLang="en-US" b="1" dirty="0" smtClean="0"/>
              <a:t>中间小字部分。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封建性的近代工业：近代</a:t>
            </a:r>
            <a:r>
              <a:rPr lang="en-US" altLang="zh-CN" dirty="0" smtClean="0"/>
              <a:t>-</a:t>
            </a:r>
            <a:r>
              <a:rPr lang="zh-CN" altLang="en-US" dirty="0" smtClean="0"/>
              <a:t>先进技术；</a:t>
            </a:r>
            <a:endParaRPr lang="en-US" altLang="zh-CN" dirty="0" smtClean="0"/>
          </a:p>
          <a:p>
            <a:r>
              <a:rPr lang="zh-CN" altLang="en-US" dirty="0" smtClean="0"/>
              <a:t>国家资本：政府出资、控制，以政府名义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baseline="0" dirty="0" smtClean="0"/>
              <a:t>结合本课所学知识，从中国、日本两个角度思考</a:t>
            </a:r>
            <a:endParaRPr lang="en-US" altLang="zh-CN" b="1" baseline="0" dirty="0" smtClean="0"/>
          </a:p>
          <a:p>
            <a:r>
              <a:rPr lang="zh-CN" altLang="en-US" b="1" baseline="0" dirty="0" smtClean="0"/>
              <a:t>中国民族工业发展的弊端</a:t>
            </a:r>
            <a:endParaRPr lang="en-US" altLang="zh-CN" b="1" baseline="0" dirty="0" smtClean="0"/>
          </a:p>
          <a:p>
            <a:r>
              <a:rPr lang="zh-CN" altLang="en-US" b="1" baseline="0" dirty="0" smtClean="0"/>
              <a:t>日本：技术、鼓励、资金支持、质量控制</a:t>
            </a:r>
            <a:r>
              <a:rPr lang="en-US" altLang="zh-CN" b="1" baseline="0" dirty="0" smtClean="0"/>
              <a:t>                 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中国近代之前，社会经济以什么为主体？变动：旧的解体，新的产生。在古代中国经济当中占统治地位的是什么？后来发生了什么变化呢？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1A96D-7493-41E6-8E3D-6D3462F03EAF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依附于世界资本主义体系，外资企业出现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1A96D-7493-41E6-8E3D-6D3462F03EAF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小农解体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带来的影响？破产、社会矛盾</a:t>
            </a:r>
            <a:r>
              <a:rPr lang="en-US" altLang="zh-CN" b="1" dirty="0" smtClean="0"/>
              <a:t>/</a:t>
            </a:r>
            <a:r>
              <a:rPr lang="zh-CN" altLang="en-US" b="1" dirty="0" smtClean="0"/>
              <a:t>劳动力！</a:t>
            </a:r>
            <a:endParaRPr lang="en-US" altLang="zh-CN" b="1" dirty="0" smtClean="0"/>
          </a:p>
          <a:p>
            <a:r>
              <a:rPr lang="zh-CN" altLang="en-US" b="1" dirty="0" smtClean="0"/>
              <a:t>依附于世界资本主义体系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内忧外患。怎么办？</a:t>
            </a:r>
            <a:endParaRPr lang="en-US" altLang="zh-CN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1A96D-7493-41E6-8E3D-6D3462F03EAF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依附于世界资本主义体系，外资企业出现。</a:t>
            </a:r>
            <a:endParaRPr lang="en-US" altLang="zh-CN" b="1" dirty="0" smtClean="0"/>
          </a:p>
          <a:p>
            <a:r>
              <a:rPr lang="zh-CN" altLang="en-US" b="1" dirty="0" smtClean="0"/>
              <a:t>小农解体、依附于世界资本主义体系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内忧外患。怎么办？</a:t>
            </a:r>
            <a:endParaRPr lang="en-US" altLang="zh-CN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1A96D-7493-41E6-8E3D-6D3462F03EAF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口号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口号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/>
              <a:t>接下来 两张图，不用说话直接放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D0CB-11EB-451E-87E1-B79050C1075B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86B5-7DB5-4858-9137-75161C2041C1}" type="datetime1">
              <a:rPr lang="zh-CN" altLang="en-US" smtClean="0"/>
              <a:t>2019.04.19 Friday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6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smtClean="0">
                <a:sym typeface="+mn-ea"/>
              </a:rPr>
              <a:t>第</a:t>
            </a:r>
            <a:r>
              <a:rPr lang="en-US" altLang="zh-CN" smtClean="0">
                <a:sym typeface="+mn-ea"/>
              </a:rPr>
              <a:t>10</a:t>
            </a:r>
            <a:r>
              <a:rPr lang="zh-CN" altLang="en-US" smtClean="0">
                <a:sym typeface="+mn-ea"/>
              </a:rPr>
              <a:t>课 近代中国社会经济结构的变动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4B43C638-E18A-471E-B172-CEB42C3C26FD}" type="datetime1">
              <a:rPr lang="zh-CN" altLang="en-US" smtClean="0"/>
              <a:t>2019.04.19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6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smtClean="0">
                <a:sym typeface="+mn-ea"/>
              </a:rPr>
              <a:t>第</a:t>
            </a:r>
            <a:r>
              <a:rPr lang="en-US" altLang="zh-CN" smtClean="0">
                <a:sym typeface="+mn-ea"/>
              </a:rPr>
              <a:t>10</a:t>
            </a:r>
            <a:r>
              <a:rPr lang="zh-CN" altLang="en-US" smtClean="0">
                <a:sym typeface="+mn-ea"/>
              </a:rPr>
              <a:t>课 近代中国社会经济结构的变动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492" y="1629000"/>
            <a:ext cx="2592387" cy="1895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WordArt 8"/>
          <p:cNvSpPr/>
          <p:nvPr/>
        </p:nvSpPr>
        <p:spPr>
          <a:xfrm>
            <a:off x="715204" y="3675287"/>
            <a:ext cx="18288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/>
              <a:t>英国工业革命</a:t>
            </a:r>
          </a:p>
        </p:txBody>
      </p:sp>
      <p:pic>
        <p:nvPicPr>
          <p:cNvPr id="7" name="Picture 9" descr="鸦片战争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5342" y="1629000"/>
            <a:ext cx="2952750" cy="19192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WordArt 10"/>
          <p:cNvSpPr/>
          <p:nvPr/>
        </p:nvSpPr>
        <p:spPr>
          <a:xfrm>
            <a:off x="3952117" y="3675287"/>
            <a:ext cx="12192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鸦片战争</a:t>
            </a:r>
          </a:p>
        </p:txBody>
      </p:sp>
      <p:sp>
        <p:nvSpPr>
          <p:cNvPr id="14" name="矩形 13"/>
          <p:cNvSpPr/>
          <p:nvPr/>
        </p:nvSpPr>
        <p:spPr>
          <a:xfrm>
            <a:off x="368290" y="5089517"/>
            <a:ext cx="8409746" cy="584775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鸦片战争之后，中国的经济有什么样的变化？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144454" y="1652812"/>
            <a:ext cx="2952750" cy="189547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7200" dirty="0" smtClean="0">
                <a:solidFill>
                  <a:schemeClr val="tx1"/>
                </a:solidFill>
              </a:rPr>
              <a:t> ？</a:t>
            </a:r>
            <a:endParaRPr lang="zh-CN" alt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14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/>
          <p:nvPr/>
        </p:nvSpPr>
        <p:spPr>
          <a:xfrm>
            <a:off x="36000" y="406629"/>
            <a:ext cx="9076200" cy="579437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中国在甲午战争的战败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标志着洋务运动的破产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60" y="2025628"/>
            <a:ext cx="4378580" cy="2699372"/>
          </a:xfrm>
          <a:prstGeom prst="rect">
            <a:avLst/>
          </a:prstGeom>
        </p:spPr>
      </p:pic>
      <p:pic>
        <p:nvPicPr>
          <p:cNvPr id="4" name="图片 3" descr="timg (1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7075" y="3434080"/>
            <a:ext cx="4366895" cy="27070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2000" y="-27000"/>
            <a:ext cx="8640000" cy="4131900"/>
          </a:xfrm>
          <a:prstGeom prst="rect">
            <a:avLst/>
          </a:prstGeom>
          <a:ln w="28575">
            <a:noFill/>
            <a:prstDash val="dash"/>
          </a:ln>
        </p:spPr>
        <p:txBody>
          <a:bodyPr wrap="square">
            <a:spAutoFit/>
          </a:bodyPr>
          <a:lstStyle/>
          <a:p>
            <a:pPr indent="457200">
              <a:lnSpc>
                <a:spcPts val="4500"/>
              </a:lnSpc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洋务运动将西方工业革命的新成果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铁路、电报等引入中国，它们（洋务运动中创办的企业）既揭开了中国采用机器生产的历史即工业化历史的第一页，又揭开了中国采用资本主义生产方式的历史的序幕，并构成中国新兴资本主义现代工业的重要部分。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这批企业的成功或失败，对早期私人资本家来说是一次示范。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1188000" y="1701000"/>
            <a:ext cx="3816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4284000" y="3429000"/>
            <a:ext cx="4176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86473" y="3933000"/>
            <a:ext cx="126152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252000" y="3933000"/>
            <a:ext cx="8640000" cy="2400657"/>
          </a:xfrm>
          <a:prstGeom prst="rect">
            <a:avLst/>
          </a:prstGeom>
          <a:ln w="28575">
            <a:noFill/>
            <a:prstDash val="dash"/>
          </a:ln>
        </p:spPr>
        <p:txBody>
          <a:bodyPr wrap="square">
            <a:spAutoFit/>
          </a:bodyPr>
          <a:lstStyle/>
          <a:p>
            <a:pPr indent="457200">
              <a:lnSpc>
                <a:spcPts val="4500"/>
              </a:lnSpc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针对传统的本末观，洋务官僚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把振兴工商业和富国强兵联系在一起。薛福成：“工商之业不振，则中国终不可以富，不可以强。”认为应改变传统观念，向西方学习。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6372000" y="4479739"/>
            <a:ext cx="208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396000" y="5133328"/>
            <a:ext cx="3600000" cy="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462010" y="2274215"/>
            <a:ext cx="58425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5615506" y="1214680"/>
            <a:ext cx="1980030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开启近代化</a:t>
            </a:r>
          </a:p>
        </p:txBody>
      </p:sp>
      <p:sp>
        <p:nvSpPr>
          <p:cNvPr id="6" name="矩形 5"/>
          <p:cNvSpPr/>
          <p:nvPr/>
        </p:nvSpPr>
        <p:spPr>
          <a:xfrm>
            <a:off x="1662961" y="3409780"/>
            <a:ext cx="1620958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示范作用</a:t>
            </a:r>
          </a:p>
        </p:txBody>
      </p:sp>
      <p:sp>
        <p:nvSpPr>
          <p:cNvPr id="8" name="矩形 7"/>
          <p:cNvSpPr/>
          <p:nvPr/>
        </p:nvSpPr>
        <p:spPr>
          <a:xfrm>
            <a:off x="6444000" y="4725000"/>
            <a:ext cx="1620958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观念转变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834753" y="549000"/>
            <a:ext cx="3057247" cy="584775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民族工业</a:t>
            </a:r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的出现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999" y="1473785"/>
            <a:ext cx="227658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+mj-ea"/>
              </a:rPr>
              <a:t>1.</a:t>
            </a:r>
            <a:r>
              <a:rPr lang="zh-CN" altLang="en-US" sz="2800" dirty="0">
                <a:latin typeface="+mj-ea"/>
              </a:rPr>
              <a:t>原因：</a:t>
            </a:r>
            <a:endParaRPr lang="en-US" altLang="zh-CN" sz="2800" dirty="0">
              <a:latin typeface="+mj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+mj-ea"/>
                <a:ea typeface="+mj-ea"/>
              </a:rPr>
              <a:t>2.</a:t>
            </a:r>
            <a:r>
              <a:rPr lang="zh-CN" altLang="en-US" sz="2800" dirty="0" smtClean="0">
                <a:latin typeface="+mj-ea"/>
                <a:ea typeface="+mj-ea"/>
              </a:rPr>
              <a:t>时间：</a:t>
            </a:r>
            <a:endParaRPr lang="en-US" altLang="zh-CN" sz="2800" dirty="0" smtClean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+mj-ea"/>
                <a:ea typeface="+mj-ea"/>
              </a:rPr>
              <a:t>3.</a:t>
            </a:r>
            <a:r>
              <a:rPr lang="zh-CN" altLang="en-US" sz="2800" dirty="0" smtClean="0">
                <a:latin typeface="+mj-ea"/>
                <a:ea typeface="+mj-ea"/>
              </a:rPr>
              <a:t>代表企业：</a:t>
            </a:r>
            <a:endParaRPr lang="zh-CN" altLang="en-US" sz="2800" dirty="0"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9579" y="2284348"/>
            <a:ext cx="2751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+mj-ea"/>
                <a:ea typeface="+mj-ea"/>
              </a:rPr>
              <a:t>19</a:t>
            </a:r>
            <a:r>
              <a:rPr lang="zh-CN" altLang="en-US" sz="2400" dirty="0" smtClean="0">
                <a:latin typeface="+mj-ea"/>
                <a:ea typeface="+mj-ea"/>
              </a:rPr>
              <a:t>世纪</a:t>
            </a:r>
            <a:r>
              <a:rPr lang="en-US" altLang="zh-CN" sz="2400" dirty="0" smtClean="0">
                <a:latin typeface="+mj-ea"/>
                <a:ea typeface="+mj-ea"/>
              </a:rPr>
              <a:t>70</a:t>
            </a:r>
            <a:r>
              <a:rPr lang="zh-CN" altLang="en-US" sz="2400" dirty="0" smtClean="0">
                <a:latin typeface="+mj-ea"/>
                <a:ea typeface="+mj-ea"/>
              </a:rPr>
              <a:t>年代前后</a:t>
            </a:r>
            <a:endParaRPr lang="zh-CN" altLang="en-US" sz="2400" dirty="0"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9579" y="1629000"/>
            <a:ext cx="6032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+mj-ea"/>
                <a:ea typeface="+mj-ea"/>
              </a:rPr>
              <a:t>外资企业、洋务派创办工业的刺激和影响下</a:t>
            </a:r>
            <a:endParaRPr lang="zh-CN" altLang="en-US" sz="2400" dirty="0"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571" y="3638064"/>
            <a:ext cx="8186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+mj-ea"/>
                <a:ea typeface="+mj-ea"/>
              </a:rPr>
              <a:t>上海发昌机器厂、广东继昌隆缫丝厂、天津贻来牟机器磨坊</a:t>
            </a:r>
            <a:endParaRPr lang="zh-CN" altLang="en-US" sz="24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05200" y="2682181"/>
            <a:ext cx="8686800" cy="3554819"/>
          </a:xfrm>
          <a:prstGeom prst="rect">
            <a:avLst/>
          </a:prstGeom>
          <a:ln w="28575">
            <a:noFill/>
            <a:prstDash val="dash"/>
          </a:ln>
        </p:spPr>
        <p:txBody>
          <a:bodyPr wrap="square">
            <a:spAutoFit/>
          </a:bodyPr>
          <a:lstStyle/>
          <a:p>
            <a:pPr indent="457200">
              <a:lnSpc>
                <a:spcPts val="4500"/>
              </a:lnSpc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材料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一：洋商见我工商竞用新法，深中其忌，百计阻挠，勒价停市。上年江浙、湖北等省，缫丝、纺织各厂，无不亏折，有歇业者，有抵押与洋商者。</a:t>
            </a:r>
          </a:p>
          <a:p>
            <a:pPr indent="457200">
              <a:lnSpc>
                <a:spcPts val="4500"/>
              </a:lnSpc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二：茶叶从汉口运至张家口要经过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63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个厘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金（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货物流通税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）分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卡，沿途捐税达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13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种之多，税率高达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40%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到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50%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8055" y="2205000"/>
            <a:ext cx="2321945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50000"/>
              </a:spcBef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面临的</a:t>
            </a:r>
            <a:r>
              <a:rPr lang="zh-CN" altLang="en-US" dirty="0" smtClean="0"/>
              <a:t>阻碍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5834753" y="117000"/>
            <a:ext cx="3057247" cy="584775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民族工业的发展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547" y="817780"/>
            <a:ext cx="2301453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50000"/>
              </a:spcBef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积极因素：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402238" y="837000"/>
            <a:ext cx="41857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清政府放宽对民间设厂的限制</a:t>
            </a:r>
          </a:p>
        </p:txBody>
      </p:sp>
      <p:sp>
        <p:nvSpPr>
          <p:cNvPr id="5" name="矩形 4"/>
          <p:cNvSpPr/>
          <p:nvPr/>
        </p:nvSpPr>
        <p:spPr>
          <a:xfrm>
            <a:off x="2402238" y="1360557"/>
            <a:ext cx="2430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实业救国的热潮 </a:t>
            </a:r>
          </a:p>
        </p:txBody>
      </p:sp>
      <p:sp>
        <p:nvSpPr>
          <p:cNvPr id="9" name="矩形 8"/>
          <p:cNvSpPr/>
          <p:nvPr/>
        </p:nvSpPr>
        <p:spPr>
          <a:xfrm>
            <a:off x="2402238" y="1884113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收回利权运动的推动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5356893" y="3301826"/>
            <a:ext cx="3451924" cy="578882"/>
          </a:xfrm>
          <a:prstGeom prst="flowChartAlternateProcess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外国资本主义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5393213" y="5517000"/>
            <a:ext cx="3282787" cy="578882"/>
          </a:xfrm>
          <a:prstGeom prst="flowChartAlternateProcess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国内封建势力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4" grpId="0"/>
      <p:bldP spid="5" grpId="0"/>
      <p:bldP spid="9" grpId="0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08000" y="3003684"/>
            <a:ext cx="8928000" cy="1569660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wrap="square">
            <a:spAutoFit/>
          </a:bodyPr>
          <a:lstStyle/>
          <a:p>
            <a:pPr indent="457200"/>
            <a:r>
              <a:rPr lang="zh-CN" altLang="en-US" sz="2400" dirty="0" smtClean="0">
                <a:latin typeface="黑体" panose="02010609060101010101" charset="-122"/>
                <a:ea typeface="黑体" panose="02010609060101010101" charset="-122"/>
              </a:rPr>
              <a:t> 材料二：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官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督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商办是当时民用企业的主要形式，是以清政府的名义开展经济活动的。这类企业多数以私人出资为主，政府垫入部分资金或完全不出资，但有权控制和监督企业。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企业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盈亏，“全归商认，与官无涉”，官款可坐收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“官利”。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000" y="4564671"/>
            <a:ext cx="8928000" cy="1569660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457200">
              <a:defRPr sz="24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r>
              <a:rPr lang="zh-CN" altLang="en-US" b="0" dirty="0" smtClean="0">
                <a:latin typeface="黑体" panose="02010609060101010101" charset="-122"/>
                <a:ea typeface="黑体" panose="02010609060101010101" charset="-122"/>
              </a:rPr>
              <a:t> 材料三： </a:t>
            </a:r>
            <a:r>
              <a:rPr lang="en-US" altLang="zh-CN" dirty="0" smtClean="0"/>
              <a:t>1886</a:t>
            </a:r>
            <a:r>
              <a:rPr lang="zh-CN" altLang="en-US" dirty="0"/>
              <a:t>年</a:t>
            </a:r>
            <a:r>
              <a:rPr lang="zh-CN" altLang="en-US" dirty="0" smtClean="0"/>
              <a:t>，杨宗濂、吴懋</a:t>
            </a:r>
            <a:r>
              <a:rPr lang="zh-CN" altLang="en-US" dirty="0"/>
              <a:t>鼎</a:t>
            </a:r>
            <a:r>
              <a:rPr lang="zh-CN" altLang="en-US" dirty="0" smtClean="0"/>
              <a:t>、周盛波</a:t>
            </a:r>
            <a:r>
              <a:rPr lang="zh-CN" altLang="en-US" dirty="0"/>
              <a:t>等在天津合资设立火柴厂，资本</a:t>
            </a:r>
            <a:r>
              <a:rPr lang="en-US" altLang="zh-CN" dirty="0"/>
              <a:t>1.8</a:t>
            </a:r>
            <a:r>
              <a:rPr lang="zh-CN" altLang="en-US" dirty="0"/>
              <a:t>万两。后来又公开招股，资本增至</a:t>
            </a:r>
            <a:r>
              <a:rPr lang="en-US" altLang="zh-CN" dirty="0"/>
              <a:t>4.5</a:t>
            </a:r>
            <a:r>
              <a:rPr lang="zh-CN" altLang="en-US" dirty="0"/>
              <a:t>万两，由吴懋鼎任</a:t>
            </a:r>
            <a:r>
              <a:rPr lang="zh-CN" altLang="en-US" dirty="0" smtClean="0"/>
              <a:t>总办，聘请</a:t>
            </a:r>
            <a:r>
              <a:rPr lang="zh-CN" altLang="en-US" dirty="0"/>
              <a:t>英、俄商人购买机器，并帮同管理账目，但洋商并不参股。</a:t>
            </a:r>
          </a:p>
        </p:txBody>
      </p:sp>
      <p:sp>
        <p:nvSpPr>
          <p:cNvPr id="6" name="矩形 5"/>
          <p:cNvSpPr/>
          <p:nvPr/>
        </p:nvSpPr>
        <p:spPr>
          <a:xfrm>
            <a:off x="108000" y="1053000"/>
            <a:ext cx="8928000" cy="1938992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wrap="square">
            <a:spAutoFit/>
          </a:bodyPr>
          <a:lstStyle/>
          <a:p>
            <a:pPr indent="457200"/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400" dirty="0" smtClean="0">
                <a:latin typeface="黑体" panose="02010609060101010101" charset="-122"/>
                <a:ea typeface="黑体" panose="02010609060101010101" charset="-122"/>
              </a:rPr>
              <a:t>材料一：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江南制造总局常年经费最初有李鸿章在淮军军需项下随时拨给，每月约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万两，后又从江海关洋税（即“关税”）中酌留部分全归局用。其产品基本上由清政府无偿调拨给各地清军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这些军事工业都不是独立经营的企业，而是地方政府的一个组成机构。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" y="41910"/>
            <a:ext cx="89960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latin typeface="+mj-ea"/>
                <a:ea typeface="+mj-ea"/>
              </a:rPr>
              <a:t>阅读材料并结合所学知识，比较军事工业、民用工业、民族工业的不同。</a:t>
            </a:r>
            <a:r>
              <a:rPr lang="zh-CN" altLang="en-US" sz="2400" b="1" dirty="0" smtClean="0">
                <a:solidFill>
                  <a:srgbClr val="0070C0"/>
                </a:solidFill>
                <a:latin typeface="+mj-ea"/>
                <a:ea typeface="+mj-ea"/>
              </a:rPr>
              <a:t>（提示：从市场、资本、管理等角度入手）</a:t>
            </a:r>
            <a:endParaRPr lang="zh-CN" altLang="en-US" sz="24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0" y="835040"/>
          <a:ext cx="8676000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000"/>
                <a:gridCol w="1896000"/>
                <a:gridCol w="1896000"/>
                <a:gridCol w="1896000"/>
              </a:tblGrid>
              <a:tr h="68262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资金来源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由谁管理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是否进入市场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7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7000"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7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94493" y="1845000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军事工业</a:t>
            </a:r>
          </a:p>
        </p:txBody>
      </p:sp>
      <p:sp>
        <p:nvSpPr>
          <p:cNvPr id="6" name="矩形 5"/>
          <p:cNvSpPr/>
          <p:nvPr/>
        </p:nvSpPr>
        <p:spPr>
          <a:xfrm>
            <a:off x="794493" y="3169675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民用企业</a:t>
            </a:r>
            <a:endParaRPr lang="en-US" altLang="zh-CN" sz="2400" b="1" dirty="0" smtClean="0">
              <a:solidFill>
                <a:prstClr val="black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95128" y="4585545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b="1" dirty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民族</a:t>
            </a:r>
            <a:r>
              <a:rPr lang="zh-CN" altLang="en-US" sz="2400" b="1" dirty="0" smtClean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工业</a:t>
            </a:r>
            <a:endParaRPr lang="en-US" altLang="zh-CN" sz="2400" b="1" dirty="0">
              <a:solidFill>
                <a:prstClr val="black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645749" y="2083559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官</a:t>
            </a:r>
          </a:p>
        </p:txBody>
      </p:sp>
      <p:sp>
        <p:nvSpPr>
          <p:cNvPr id="12" name="矩形 11"/>
          <p:cNvSpPr/>
          <p:nvPr/>
        </p:nvSpPr>
        <p:spPr>
          <a:xfrm>
            <a:off x="5582545" y="4820294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民</a:t>
            </a:r>
          </a:p>
        </p:txBody>
      </p:sp>
      <p:sp>
        <p:nvSpPr>
          <p:cNvPr id="13" name="矩形 12"/>
          <p:cNvSpPr/>
          <p:nvPr/>
        </p:nvSpPr>
        <p:spPr>
          <a:xfrm>
            <a:off x="3645749" y="4820294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民</a:t>
            </a:r>
          </a:p>
        </p:txBody>
      </p:sp>
      <p:sp>
        <p:nvSpPr>
          <p:cNvPr id="14" name="矩形 13"/>
          <p:cNvSpPr/>
          <p:nvPr/>
        </p:nvSpPr>
        <p:spPr>
          <a:xfrm>
            <a:off x="5582545" y="3476863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官</a:t>
            </a:r>
          </a:p>
        </p:txBody>
      </p:sp>
      <p:sp>
        <p:nvSpPr>
          <p:cNvPr id="15" name="矩形 14"/>
          <p:cNvSpPr/>
          <p:nvPr/>
        </p:nvSpPr>
        <p:spPr>
          <a:xfrm>
            <a:off x="3377144" y="3476863"/>
            <a:ext cx="107759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官</a:t>
            </a:r>
            <a:r>
              <a:rPr lang="en-US" altLang="zh-CN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28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民</a:t>
            </a:r>
          </a:p>
        </p:txBody>
      </p:sp>
      <p:sp>
        <p:nvSpPr>
          <p:cNvPr id="16" name="矩形 15"/>
          <p:cNvSpPr/>
          <p:nvPr/>
        </p:nvSpPr>
        <p:spPr>
          <a:xfrm>
            <a:off x="5582545" y="2083559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官</a:t>
            </a:r>
          </a:p>
        </p:txBody>
      </p:sp>
      <p:sp>
        <p:nvSpPr>
          <p:cNvPr id="4" name="矩形 3"/>
          <p:cNvSpPr/>
          <p:nvPr/>
        </p:nvSpPr>
        <p:spPr>
          <a:xfrm>
            <a:off x="318" y="2277110"/>
            <a:ext cx="301053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封建性的</a:t>
            </a:r>
            <a:r>
              <a:rPr lang="zh-CN" altLang="en-US" sz="24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近代工业</a:t>
            </a:r>
          </a:p>
        </p:txBody>
      </p:sp>
      <p:sp>
        <p:nvSpPr>
          <p:cNvPr id="9" name="矩形 8"/>
          <p:cNvSpPr/>
          <p:nvPr/>
        </p:nvSpPr>
        <p:spPr>
          <a:xfrm>
            <a:off x="635" y="3573000"/>
            <a:ext cx="3011170" cy="829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国家资本主义</a:t>
            </a:r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endParaRPr lang="en-US" altLang="zh-CN" sz="2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 algn="ctr"/>
            <a:r>
              <a:rPr lang="zh-CN" altLang="en-US" sz="24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近代工业</a:t>
            </a:r>
          </a:p>
        </p:txBody>
      </p:sp>
      <p:sp>
        <p:nvSpPr>
          <p:cNvPr id="17" name="矩形 16"/>
          <p:cNvSpPr/>
          <p:nvPr/>
        </p:nvSpPr>
        <p:spPr>
          <a:xfrm>
            <a:off x="-635" y="4941000"/>
            <a:ext cx="3012440" cy="829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民族资本主义的</a:t>
            </a:r>
            <a:endParaRPr lang="en-US" altLang="zh-CN" sz="2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 algn="ctr"/>
            <a:r>
              <a:rPr lang="zh-CN" altLang="en-US" sz="24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近代工业</a:t>
            </a:r>
          </a:p>
        </p:txBody>
      </p:sp>
      <p:sp>
        <p:nvSpPr>
          <p:cNvPr id="18" name="矩形 17"/>
          <p:cNvSpPr/>
          <p:nvPr/>
        </p:nvSpPr>
        <p:spPr>
          <a:xfrm>
            <a:off x="7413070" y="2075832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否</a:t>
            </a:r>
          </a:p>
        </p:txBody>
      </p:sp>
      <p:sp>
        <p:nvSpPr>
          <p:cNvPr id="19" name="矩形 18"/>
          <p:cNvSpPr/>
          <p:nvPr/>
        </p:nvSpPr>
        <p:spPr>
          <a:xfrm>
            <a:off x="7413070" y="3476863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</a:t>
            </a:r>
          </a:p>
        </p:txBody>
      </p:sp>
      <p:sp>
        <p:nvSpPr>
          <p:cNvPr id="20" name="矩形 19"/>
          <p:cNvSpPr/>
          <p:nvPr/>
        </p:nvSpPr>
        <p:spPr>
          <a:xfrm>
            <a:off x="7413070" y="4800575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-635" y="2276475"/>
            <a:ext cx="2915920" cy="461010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8" grpId="0"/>
      <p:bldP spid="18" grpId="1"/>
      <p:bldP spid="19" grpId="0"/>
      <p:bldP spid="19" grpId="1"/>
      <p:bldP spid="20" grpId="0"/>
      <p:bldP spid="20" grpId="1"/>
      <p:bldP spid="2" grpId="0" animBg="1"/>
      <p:bldP spid="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4000" y="184500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latin typeface="+mj-ea"/>
                <a:ea typeface="+mj-ea"/>
              </a:rPr>
              <a:t>军事工业</a:t>
            </a:r>
            <a:endParaRPr lang="zh-CN" altLang="en-US" sz="2800" dirty="0"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000" y="3128269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latin typeface="+mj-ea"/>
                <a:ea typeface="+mj-ea"/>
              </a:rPr>
              <a:t>民用</a:t>
            </a:r>
            <a:r>
              <a:rPr lang="zh-CN" altLang="en-US" sz="2800" dirty="0" smtClean="0">
                <a:latin typeface="+mj-ea"/>
                <a:ea typeface="+mj-ea"/>
              </a:rPr>
              <a:t>工业</a:t>
            </a:r>
            <a:endParaRPr lang="zh-CN" altLang="en-US" sz="2800" dirty="0">
              <a:latin typeface="+mj-ea"/>
              <a:ea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000" y="4411537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latin typeface="+mj-ea"/>
                <a:ea typeface="+mj-ea"/>
              </a:rPr>
              <a:t>民族工业</a:t>
            </a:r>
            <a:endParaRPr lang="zh-CN" altLang="en-US" sz="2800" dirty="0"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53343" y="1845000"/>
            <a:ext cx="4174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latin typeface="+mj-ea"/>
                <a:ea typeface="+mj-ea"/>
              </a:rPr>
              <a:t>民族资本主义</a:t>
            </a:r>
            <a:r>
              <a:rPr lang="zh-CN" altLang="en-US" sz="2800" dirty="0" smtClean="0">
                <a:latin typeface="+mj-ea"/>
                <a:ea typeface="+mj-ea"/>
              </a:rPr>
              <a:t>的近代</a:t>
            </a:r>
            <a:r>
              <a:rPr lang="zh-CN" altLang="en-US" sz="2800" dirty="0">
                <a:latin typeface="+mj-ea"/>
                <a:ea typeface="+mj-ea"/>
              </a:rPr>
              <a:t>工业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68000" y="4411537"/>
            <a:ext cx="48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+mj-ea"/>
                <a:ea typeface="+mj-ea"/>
              </a:rPr>
              <a:t>“国家资本主义”的近代</a:t>
            </a:r>
            <a:r>
              <a:rPr lang="zh-CN" altLang="en-US" sz="2800" dirty="0">
                <a:latin typeface="+mj-ea"/>
                <a:ea typeface="+mj-ea"/>
              </a:rPr>
              <a:t>工业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80729" y="3167390"/>
            <a:ext cx="3095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latin typeface="+mj-ea"/>
                <a:ea typeface="+mj-ea"/>
              </a:rPr>
              <a:t>封建性</a:t>
            </a:r>
            <a:r>
              <a:rPr lang="zh-CN" altLang="en-US" sz="2800" dirty="0" smtClean="0">
                <a:latin typeface="+mj-ea"/>
                <a:ea typeface="+mj-ea"/>
              </a:rPr>
              <a:t>的近代</a:t>
            </a:r>
            <a:r>
              <a:rPr lang="zh-CN" altLang="en-US" sz="2800" dirty="0">
                <a:latin typeface="+mj-ea"/>
                <a:ea typeface="+mj-ea"/>
              </a:rPr>
              <a:t>工业</a:t>
            </a:r>
          </a:p>
        </p:txBody>
      </p:sp>
      <p:cxnSp>
        <p:nvCxnSpPr>
          <p:cNvPr id="14" name="直接连接符 13"/>
          <p:cNvCxnSpPr>
            <a:stCxn id="7" idx="3"/>
            <a:endCxn id="11" idx="1"/>
          </p:cNvCxnSpPr>
          <p:nvPr/>
        </p:nvCxnSpPr>
        <p:spPr>
          <a:xfrm>
            <a:off x="1944957" y="2106610"/>
            <a:ext cx="2123043" cy="25665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8" idx="3"/>
            <a:endCxn id="12" idx="1"/>
          </p:cNvCxnSpPr>
          <p:nvPr/>
        </p:nvCxnSpPr>
        <p:spPr>
          <a:xfrm>
            <a:off x="1944957" y="3389879"/>
            <a:ext cx="2135772" cy="391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9" idx="3"/>
            <a:endCxn id="10" idx="1"/>
          </p:cNvCxnSpPr>
          <p:nvPr/>
        </p:nvCxnSpPr>
        <p:spPr>
          <a:xfrm flipV="1">
            <a:off x="1944957" y="2106610"/>
            <a:ext cx="2108386" cy="25665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00000" y="189000"/>
            <a:ext cx="7344000" cy="584775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近代中国社会经济结构的变动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0000" y="1458610"/>
            <a:ext cx="3838600" cy="52197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自然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经济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逐渐解体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87420" y="3841780"/>
            <a:ext cx="3838600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洋务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企业出现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596360" y="5013000"/>
            <a:ext cx="4375796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民族工业产生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68120" y="2736503"/>
            <a:ext cx="3838600" cy="52322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外商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企业出现</a:t>
            </a:r>
          </a:p>
        </p:txBody>
      </p:sp>
      <p:sp>
        <p:nvSpPr>
          <p:cNvPr id="2" name="矩形 1"/>
          <p:cNvSpPr/>
          <p:nvPr/>
        </p:nvSpPr>
        <p:spPr>
          <a:xfrm>
            <a:off x="5255252" y="1258555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solidFill>
                  <a:srgbClr val="FF0000"/>
                </a:solidFill>
              </a:rPr>
              <a:t>旧的解体</a:t>
            </a:r>
            <a:endParaRPr lang="zh-CN" altLang="en-US" sz="5400" b="1" cap="none" spc="0" dirty="0">
              <a:ln w="11430"/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2000" y="4151225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solidFill>
                  <a:srgbClr val="FF0000"/>
                </a:solidFill>
              </a:rPr>
              <a:t>新的出现</a:t>
            </a:r>
            <a:endParaRPr lang="zh-CN" altLang="en-US" sz="5400" b="1" cap="none" spc="0" dirty="0">
              <a:ln w="11430"/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animBg="1"/>
      <p:bldP spid="10" grpId="0" animBg="1"/>
      <p:bldP spid="11" grpId="0" animBg="1"/>
      <p:bldP spid="2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324960" y="549000"/>
            <a:ext cx="8496000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/>
              <a:t>       </a:t>
            </a:r>
            <a:r>
              <a:rPr lang="en-US" altLang="zh-CN" sz="2800" b="1" dirty="0" smtClean="0"/>
              <a:t>1.</a:t>
            </a:r>
            <a:r>
              <a:rPr lang="zh-CN" altLang="en-US" sz="2800" b="1" dirty="0" smtClean="0"/>
              <a:t>“</a:t>
            </a:r>
            <a:r>
              <a:rPr lang="zh-CN" altLang="en-US" sz="2800" b="1" dirty="0"/>
              <a:t>嫂嫂织布，哥哥卖布</a:t>
            </a:r>
            <a:r>
              <a:rPr lang="en-US" altLang="zh-CN" sz="2800" b="1" dirty="0"/>
              <a:t>……</a:t>
            </a:r>
            <a:r>
              <a:rPr lang="zh-CN" altLang="en-US" sz="2800" b="1" dirty="0"/>
              <a:t>土布贵，洋布便宜；土布没人要，饿倒了哥哥嫂嫂”，近代中国的这首民谣反映了当时的一种社会经济现象，这一社会经济现象的实质是 </a:t>
            </a:r>
            <a:r>
              <a:rPr lang="zh-CN" altLang="en-US" sz="2800" b="1" dirty="0" smtClean="0"/>
              <a:t>（      ）</a:t>
            </a:r>
            <a:endParaRPr lang="en-US" altLang="zh-CN" sz="2800" b="1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       A</a:t>
            </a:r>
            <a:r>
              <a:rPr lang="zh-CN" altLang="en-US" sz="2800" dirty="0"/>
              <a:t>．</a:t>
            </a:r>
            <a:r>
              <a:rPr lang="zh-CN" altLang="en-US" sz="2800" dirty="0" smtClean="0"/>
              <a:t>传统纺织业的没落 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       B</a:t>
            </a:r>
            <a:r>
              <a:rPr lang="zh-CN" altLang="en-US" sz="2800" dirty="0"/>
              <a:t>．国内贸易中心的</a:t>
            </a:r>
            <a:r>
              <a:rPr lang="zh-CN" altLang="en-US" sz="2800" dirty="0" smtClean="0"/>
              <a:t>转移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       C</a:t>
            </a:r>
            <a:r>
              <a:rPr lang="zh-CN" altLang="en-US" sz="2800" dirty="0"/>
              <a:t>．自然经济逐渐</a:t>
            </a:r>
            <a:r>
              <a:rPr lang="zh-CN" altLang="en-US" sz="2800" dirty="0" smtClean="0"/>
              <a:t>解体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       D</a:t>
            </a:r>
            <a:r>
              <a:rPr lang="zh-CN" altLang="en-US" sz="2800" dirty="0"/>
              <a:t>．民族工业的产生</a:t>
            </a:r>
          </a:p>
        </p:txBody>
      </p:sp>
      <p:sp>
        <p:nvSpPr>
          <p:cNvPr id="8" name=" 2050"/>
          <p:cNvSpPr/>
          <p:nvPr/>
        </p:nvSpPr>
        <p:spPr bwMode="auto">
          <a:xfrm>
            <a:off x="900000" y="4581000"/>
            <a:ext cx="792000" cy="648480"/>
          </a:xfrm>
          <a:custGeom>
            <a:avLst/>
            <a:gdLst>
              <a:gd name="T0" fmla="*/ 1905000 w 1360"/>
              <a:gd name="T1" fmla="*/ 65651 h 1358"/>
              <a:gd name="T2" fmla="*/ 1703294 w 1360"/>
              <a:gd name="T3" fmla="*/ 205463 h 1358"/>
              <a:gd name="T4" fmla="*/ 1507191 w 1360"/>
              <a:gd name="T5" fmla="*/ 363512 h 1358"/>
              <a:gd name="T6" fmla="*/ 1318092 w 1360"/>
              <a:gd name="T7" fmla="*/ 538581 h 1358"/>
              <a:gd name="T8" fmla="*/ 1138798 w 1360"/>
              <a:gd name="T9" fmla="*/ 731887 h 1358"/>
              <a:gd name="T10" fmla="*/ 970710 w 1360"/>
              <a:gd name="T11" fmla="*/ 930055 h 1358"/>
              <a:gd name="T12" fmla="*/ 832037 w 1360"/>
              <a:gd name="T13" fmla="*/ 1130655 h 1358"/>
              <a:gd name="T14" fmla="*/ 715776 w 1360"/>
              <a:gd name="T15" fmla="*/ 1326392 h 1358"/>
              <a:gd name="T16" fmla="*/ 624728 w 1360"/>
              <a:gd name="T17" fmla="*/ 1520914 h 1358"/>
              <a:gd name="T18" fmla="*/ 525276 w 1360"/>
              <a:gd name="T19" fmla="*/ 1580486 h 1358"/>
              <a:gd name="T20" fmla="*/ 455239 w 1360"/>
              <a:gd name="T21" fmla="*/ 1627901 h 1358"/>
              <a:gd name="T22" fmla="*/ 417419 w 1360"/>
              <a:gd name="T23" fmla="*/ 1625469 h 1358"/>
              <a:gd name="T24" fmla="*/ 390805 w 1360"/>
              <a:gd name="T25" fmla="*/ 1551308 h 1358"/>
              <a:gd name="T26" fmla="*/ 336176 w 1360"/>
              <a:gd name="T27" fmla="*/ 1432163 h 1358"/>
              <a:gd name="T28" fmla="*/ 285750 w 1360"/>
              <a:gd name="T29" fmla="*/ 1322745 h 1358"/>
              <a:gd name="T30" fmla="*/ 239526 w 1360"/>
              <a:gd name="T31" fmla="*/ 1231563 h 1358"/>
              <a:gd name="T32" fmla="*/ 196103 w 1360"/>
              <a:gd name="T33" fmla="*/ 1158618 h 1358"/>
              <a:gd name="T34" fmla="*/ 155482 w 1360"/>
              <a:gd name="T35" fmla="*/ 1102693 h 1358"/>
              <a:gd name="T36" fmla="*/ 120463 w 1360"/>
              <a:gd name="T37" fmla="*/ 1061357 h 1358"/>
              <a:gd name="T38" fmla="*/ 81243 w 1360"/>
              <a:gd name="T39" fmla="*/ 1030963 h 1358"/>
              <a:gd name="T40" fmla="*/ 40621 w 1360"/>
              <a:gd name="T41" fmla="*/ 1011511 h 1358"/>
              <a:gd name="T42" fmla="*/ 0 w 1360"/>
              <a:gd name="T43" fmla="*/ 1003001 h 1358"/>
              <a:gd name="T44" fmla="*/ 53228 w 1360"/>
              <a:gd name="T45" fmla="*/ 960449 h 1358"/>
              <a:gd name="T46" fmla="*/ 107857 w 1360"/>
              <a:gd name="T47" fmla="*/ 930055 h 1358"/>
              <a:gd name="T48" fmla="*/ 152680 w 1360"/>
              <a:gd name="T49" fmla="*/ 914250 h 1358"/>
              <a:gd name="T50" fmla="*/ 198904 w 1360"/>
              <a:gd name="T51" fmla="*/ 906956 h 1358"/>
              <a:gd name="T52" fmla="*/ 257735 w 1360"/>
              <a:gd name="T53" fmla="*/ 925192 h 1358"/>
              <a:gd name="T54" fmla="*/ 323570 w 1360"/>
              <a:gd name="T55" fmla="*/ 979901 h 1358"/>
              <a:gd name="T56" fmla="*/ 388004 w 1360"/>
              <a:gd name="T57" fmla="*/ 1067436 h 1358"/>
              <a:gd name="T58" fmla="*/ 458040 w 1360"/>
              <a:gd name="T59" fmla="*/ 1191443 h 1358"/>
              <a:gd name="T60" fmla="*/ 572901 w 1360"/>
              <a:gd name="T61" fmla="*/ 1193875 h 1358"/>
              <a:gd name="T62" fmla="*/ 710173 w 1360"/>
              <a:gd name="T63" fmla="*/ 1000569 h 1358"/>
              <a:gd name="T64" fmla="*/ 861452 w 1360"/>
              <a:gd name="T65" fmla="*/ 813342 h 1358"/>
              <a:gd name="T66" fmla="*/ 1025338 w 1360"/>
              <a:gd name="T67" fmla="*/ 637057 h 1358"/>
              <a:gd name="T68" fmla="*/ 1203232 w 1360"/>
              <a:gd name="T69" fmla="*/ 468067 h 1358"/>
              <a:gd name="T70" fmla="*/ 1385327 w 1360"/>
              <a:gd name="T71" fmla="*/ 314881 h 1358"/>
              <a:gd name="T72" fmla="*/ 1574426 w 1360"/>
              <a:gd name="T73" fmla="*/ 175069 h 1358"/>
              <a:gd name="T74" fmla="*/ 1764926 w 1360"/>
              <a:gd name="T75" fmla="*/ 53493 h 135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360" h="1358">
                <a:moveTo>
                  <a:pt x="1331" y="0"/>
                </a:moveTo>
                <a:lnTo>
                  <a:pt x="1360" y="54"/>
                </a:lnTo>
                <a:lnTo>
                  <a:pt x="1287" y="109"/>
                </a:lnTo>
                <a:lnTo>
                  <a:pt x="1216" y="169"/>
                </a:lnTo>
                <a:lnTo>
                  <a:pt x="1145" y="232"/>
                </a:lnTo>
                <a:lnTo>
                  <a:pt x="1076" y="299"/>
                </a:lnTo>
                <a:lnTo>
                  <a:pt x="1007" y="368"/>
                </a:lnTo>
                <a:lnTo>
                  <a:pt x="941" y="443"/>
                </a:lnTo>
                <a:lnTo>
                  <a:pt x="876" y="520"/>
                </a:lnTo>
                <a:lnTo>
                  <a:pt x="813" y="602"/>
                </a:lnTo>
                <a:lnTo>
                  <a:pt x="751" y="685"/>
                </a:lnTo>
                <a:lnTo>
                  <a:pt x="693" y="765"/>
                </a:lnTo>
                <a:lnTo>
                  <a:pt x="642" y="848"/>
                </a:lnTo>
                <a:lnTo>
                  <a:pt x="594" y="930"/>
                </a:lnTo>
                <a:lnTo>
                  <a:pt x="551" y="1011"/>
                </a:lnTo>
                <a:lnTo>
                  <a:pt x="511" y="1091"/>
                </a:lnTo>
                <a:lnTo>
                  <a:pt x="476" y="1172"/>
                </a:lnTo>
                <a:lnTo>
                  <a:pt x="446" y="1251"/>
                </a:lnTo>
                <a:lnTo>
                  <a:pt x="401" y="1281"/>
                </a:lnTo>
                <a:lnTo>
                  <a:pt x="375" y="1300"/>
                </a:lnTo>
                <a:lnTo>
                  <a:pt x="348" y="1320"/>
                </a:lnTo>
                <a:lnTo>
                  <a:pt x="325" y="1339"/>
                </a:lnTo>
                <a:lnTo>
                  <a:pt x="304" y="1358"/>
                </a:lnTo>
                <a:lnTo>
                  <a:pt x="298" y="1337"/>
                </a:lnTo>
                <a:lnTo>
                  <a:pt x="290" y="1310"/>
                </a:lnTo>
                <a:lnTo>
                  <a:pt x="279" y="1276"/>
                </a:lnTo>
                <a:lnTo>
                  <a:pt x="263" y="1237"/>
                </a:lnTo>
                <a:lnTo>
                  <a:pt x="240" y="1178"/>
                </a:lnTo>
                <a:lnTo>
                  <a:pt x="221" y="1132"/>
                </a:lnTo>
                <a:lnTo>
                  <a:pt x="204" y="1088"/>
                </a:lnTo>
                <a:lnTo>
                  <a:pt x="186" y="1049"/>
                </a:lnTo>
                <a:lnTo>
                  <a:pt x="171" y="1013"/>
                </a:lnTo>
                <a:lnTo>
                  <a:pt x="156" y="982"/>
                </a:lnTo>
                <a:lnTo>
                  <a:pt x="140" y="953"/>
                </a:lnTo>
                <a:lnTo>
                  <a:pt x="125" y="928"/>
                </a:lnTo>
                <a:lnTo>
                  <a:pt x="111" y="907"/>
                </a:lnTo>
                <a:lnTo>
                  <a:pt x="100" y="890"/>
                </a:lnTo>
                <a:lnTo>
                  <a:pt x="86" y="873"/>
                </a:lnTo>
                <a:lnTo>
                  <a:pt x="71" y="859"/>
                </a:lnTo>
                <a:lnTo>
                  <a:pt x="58" y="848"/>
                </a:lnTo>
                <a:lnTo>
                  <a:pt x="44" y="838"/>
                </a:lnTo>
                <a:lnTo>
                  <a:pt x="29" y="832"/>
                </a:lnTo>
                <a:lnTo>
                  <a:pt x="15" y="827"/>
                </a:lnTo>
                <a:lnTo>
                  <a:pt x="0" y="825"/>
                </a:lnTo>
                <a:lnTo>
                  <a:pt x="19" y="806"/>
                </a:lnTo>
                <a:lnTo>
                  <a:pt x="38" y="790"/>
                </a:lnTo>
                <a:lnTo>
                  <a:pt x="58" y="777"/>
                </a:lnTo>
                <a:lnTo>
                  <a:pt x="77" y="765"/>
                </a:lnTo>
                <a:lnTo>
                  <a:pt x="94" y="758"/>
                </a:lnTo>
                <a:lnTo>
                  <a:pt x="109" y="752"/>
                </a:lnTo>
                <a:lnTo>
                  <a:pt x="127" y="748"/>
                </a:lnTo>
                <a:lnTo>
                  <a:pt x="142" y="746"/>
                </a:lnTo>
                <a:lnTo>
                  <a:pt x="163" y="750"/>
                </a:lnTo>
                <a:lnTo>
                  <a:pt x="184" y="761"/>
                </a:lnTo>
                <a:lnTo>
                  <a:pt x="207" y="779"/>
                </a:lnTo>
                <a:lnTo>
                  <a:pt x="231" y="806"/>
                </a:lnTo>
                <a:lnTo>
                  <a:pt x="254" y="838"/>
                </a:lnTo>
                <a:lnTo>
                  <a:pt x="277" y="878"/>
                </a:lnTo>
                <a:lnTo>
                  <a:pt x="302" y="924"/>
                </a:lnTo>
                <a:lnTo>
                  <a:pt x="327" y="980"/>
                </a:lnTo>
                <a:lnTo>
                  <a:pt x="363" y="1063"/>
                </a:lnTo>
                <a:lnTo>
                  <a:pt x="409" y="982"/>
                </a:lnTo>
                <a:lnTo>
                  <a:pt x="457" y="901"/>
                </a:lnTo>
                <a:lnTo>
                  <a:pt x="507" y="823"/>
                </a:lnTo>
                <a:lnTo>
                  <a:pt x="561" y="744"/>
                </a:lnTo>
                <a:lnTo>
                  <a:pt x="615" y="669"/>
                </a:lnTo>
                <a:lnTo>
                  <a:pt x="672" y="596"/>
                </a:lnTo>
                <a:lnTo>
                  <a:pt x="732" y="524"/>
                </a:lnTo>
                <a:lnTo>
                  <a:pt x="795" y="453"/>
                </a:lnTo>
                <a:lnTo>
                  <a:pt x="859" y="385"/>
                </a:lnTo>
                <a:lnTo>
                  <a:pt x="924" y="320"/>
                </a:lnTo>
                <a:lnTo>
                  <a:pt x="989" y="259"/>
                </a:lnTo>
                <a:lnTo>
                  <a:pt x="1055" y="199"/>
                </a:lnTo>
                <a:lnTo>
                  <a:pt x="1124" y="144"/>
                </a:lnTo>
                <a:lnTo>
                  <a:pt x="1191" y="92"/>
                </a:lnTo>
                <a:lnTo>
                  <a:pt x="1260" y="44"/>
                </a:lnTo>
                <a:lnTo>
                  <a:pt x="1331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80" tIns="34290" rIns="68580" bIns="34290"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9pPr>
          </a:lstStyle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432000" y="693000"/>
            <a:ext cx="828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500" dirty="0" smtClean="0"/>
              <a:t>        </a:t>
            </a:r>
            <a:r>
              <a:rPr lang="en-US" altLang="zh-CN" sz="2800" b="1" dirty="0"/>
              <a:t>2.</a:t>
            </a:r>
            <a:r>
              <a:rPr lang="zh-CN" altLang="en-US" sz="2800" b="1" dirty="0"/>
              <a:t> 奕䜣力倡洋务，又因在兄弟中排行第六，被称为“鬼子六”；洋务派官员丁日昌被称为“丁鬼奴”；郭嵩焘在一片冷嘲热讽中出任驻英公使。这反映了（    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Ａ．洋务运动与传统的观念发生冲突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Ｂ．崇洋媚外行为遭到社会鄙视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Ｃ．洋务派改器物而不改制度受到批判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Ｄ．西方列强侵略激起国人抵制</a:t>
            </a:r>
          </a:p>
        </p:txBody>
      </p:sp>
      <p:sp>
        <p:nvSpPr>
          <p:cNvPr id="10" name=" 2050"/>
          <p:cNvSpPr/>
          <p:nvPr/>
        </p:nvSpPr>
        <p:spPr bwMode="auto">
          <a:xfrm>
            <a:off x="432000" y="3429000"/>
            <a:ext cx="792000" cy="648480"/>
          </a:xfrm>
          <a:custGeom>
            <a:avLst/>
            <a:gdLst>
              <a:gd name="T0" fmla="*/ 1905000 w 1360"/>
              <a:gd name="T1" fmla="*/ 65651 h 1358"/>
              <a:gd name="T2" fmla="*/ 1703294 w 1360"/>
              <a:gd name="T3" fmla="*/ 205463 h 1358"/>
              <a:gd name="T4" fmla="*/ 1507191 w 1360"/>
              <a:gd name="T5" fmla="*/ 363512 h 1358"/>
              <a:gd name="T6" fmla="*/ 1318092 w 1360"/>
              <a:gd name="T7" fmla="*/ 538581 h 1358"/>
              <a:gd name="T8" fmla="*/ 1138798 w 1360"/>
              <a:gd name="T9" fmla="*/ 731887 h 1358"/>
              <a:gd name="T10" fmla="*/ 970710 w 1360"/>
              <a:gd name="T11" fmla="*/ 930055 h 1358"/>
              <a:gd name="T12" fmla="*/ 832037 w 1360"/>
              <a:gd name="T13" fmla="*/ 1130655 h 1358"/>
              <a:gd name="T14" fmla="*/ 715776 w 1360"/>
              <a:gd name="T15" fmla="*/ 1326392 h 1358"/>
              <a:gd name="T16" fmla="*/ 624728 w 1360"/>
              <a:gd name="T17" fmla="*/ 1520914 h 1358"/>
              <a:gd name="T18" fmla="*/ 525276 w 1360"/>
              <a:gd name="T19" fmla="*/ 1580486 h 1358"/>
              <a:gd name="T20" fmla="*/ 455239 w 1360"/>
              <a:gd name="T21" fmla="*/ 1627901 h 1358"/>
              <a:gd name="T22" fmla="*/ 417419 w 1360"/>
              <a:gd name="T23" fmla="*/ 1625469 h 1358"/>
              <a:gd name="T24" fmla="*/ 390805 w 1360"/>
              <a:gd name="T25" fmla="*/ 1551308 h 1358"/>
              <a:gd name="T26" fmla="*/ 336176 w 1360"/>
              <a:gd name="T27" fmla="*/ 1432163 h 1358"/>
              <a:gd name="T28" fmla="*/ 285750 w 1360"/>
              <a:gd name="T29" fmla="*/ 1322745 h 1358"/>
              <a:gd name="T30" fmla="*/ 239526 w 1360"/>
              <a:gd name="T31" fmla="*/ 1231563 h 1358"/>
              <a:gd name="T32" fmla="*/ 196103 w 1360"/>
              <a:gd name="T33" fmla="*/ 1158618 h 1358"/>
              <a:gd name="T34" fmla="*/ 155482 w 1360"/>
              <a:gd name="T35" fmla="*/ 1102693 h 1358"/>
              <a:gd name="T36" fmla="*/ 120463 w 1360"/>
              <a:gd name="T37" fmla="*/ 1061357 h 1358"/>
              <a:gd name="T38" fmla="*/ 81243 w 1360"/>
              <a:gd name="T39" fmla="*/ 1030963 h 1358"/>
              <a:gd name="T40" fmla="*/ 40621 w 1360"/>
              <a:gd name="T41" fmla="*/ 1011511 h 1358"/>
              <a:gd name="T42" fmla="*/ 0 w 1360"/>
              <a:gd name="T43" fmla="*/ 1003001 h 1358"/>
              <a:gd name="T44" fmla="*/ 53228 w 1360"/>
              <a:gd name="T45" fmla="*/ 960449 h 1358"/>
              <a:gd name="T46" fmla="*/ 107857 w 1360"/>
              <a:gd name="T47" fmla="*/ 930055 h 1358"/>
              <a:gd name="T48" fmla="*/ 152680 w 1360"/>
              <a:gd name="T49" fmla="*/ 914250 h 1358"/>
              <a:gd name="T50" fmla="*/ 198904 w 1360"/>
              <a:gd name="T51" fmla="*/ 906956 h 1358"/>
              <a:gd name="T52" fmla="*/ 257735 w 1360"/>
              <a:gd name="T53" fmla="*/ 925192 h 1358"/>
              <a:gd name="T54" fmla="*/ 323570 w 1360"/>
              <a:gd name="T55" fmla="*/ 979901 h 1358"/>
              <a:gd name="T56" fmla="*/ 388004 w 1360"/>
              <a:gd name="T57" fmla="*/ 1067436 h 1358"/>
              <a:gd name="T58" fmla="*/ 458040 w 1360"/>
              <a:gd name="T59" fmla="*/ 1191443 h 1358"/>
              <a:gd name="T60" fmla="*/ 572901 w 1360"/>
              <a:gd name="T61" fmla="*/ 1193875 h 1358"/>
              <a:gd name="T62" fmla="*/ 710173 w 1360"/>
              <a:gd name="T63" fmla="*/ 1000569 h 1358"/>
              <a:gd name="T64" fmla="*/ 861452 w 1360"/>
              <a:gd name="T65" fmla="*/ 813342 h 1358"/>
              <a:gd name="T66" fmla="*/ 1025338 w 1360"/>
              <a:gd name="T67" fmla="*/ 637057 h 1358"/>
              <a:gd name="T68" fmla="*/ 1203232 w 1360"/>
              <a:gd name="T69" fmla="*/ 468067 h 1358"/>
              <a:gd name="T70" fmla="*/ 1385327 w 1360"/>
              <a:gd name="T71" fmla="*/ 314881 h 1358"/>
              <a:gd name="T72" fmla="*/ 1574426 w 1360"/>
              <a:gd name="T73" fmla="*/ 175069 h 1358"/>
              <a:gd name="T74" fmla="*/ 1764926 w 1360"/>
              <a:gd name="T75" fmla="*/ 53493 h 135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360" h="1358">
                <a:moveTo>
                  <a:pt x="1331" y="0"/>
                </a:moveTo>
                <a:lnTo>
                  <a:pt x="1360" y="54"/>
                </a:lnTo>
                <a:lnTo>
                  <a:pt x="1287" y="109"/>
                </a:lnTo>
                <a:lnTo>
                  <a:pt x="1216" y="169"/>
                </a:lnTo>
                <a:lnTo>
                  <a:pt x="1145" y="232"/>
                </a:lnTo>
                <a:lnTo>
                  <a:pt x="1076" y="299"/>
                </a:lnTo>
                <a:lnTo>
                  <a:pt x="1007" y="368"/>
                </a:lnTo>
                <a:lnTo>
                  <a:pt x="941" y="443"/>
                </a:lnTo>
                <a:lnTo>
                  <a:pt x="876" y="520"/>
                </a:lnTo>
                <a:lnTo>
                  <a:pt x="813" y="602"/>
                </a:lnTo>
                <a:lnTo>
                  <a:pt x="751" y="685"/>
                </a:lnTo>
                <a:lnTo>
                  <a:pt x="693" y="765"/>
                </a:lnTo>
                <a:lnTo>
                  <a:pt x="642" y="848"/>
                </a:lnTo>
                <a:lnTo>
                  <a:pt x="594" y="930"/>
                </a:lnTo>
                <a:lnTo>
                  <a:pt x="551" y="1011"/>
                </a:lnTo>
                <a:lnTo>
                  <a:pt x="511" y="1091"/>
                </a:lnTo>
                <a:lnTo>
                  <a:pt x="476" y="1172"/>
                </a:lnTo>
                <a:lnTo>
                  <a:pt x="446" y="1251"/>
                </a:lnTo>
                <a:lnTo>
                  <a:pt x="401" y="1281"/>
                </a:lnTo>
                <a:lnTo>
                  <a:pt x="375" y="1300"/>
                </a:lnTo>
                <a:lnTo>
                  <a:pt x="348" y="1320"/>
                </a:lnTo>
                <a:lnTo>
                  <a:pt x="325" y="1339"/>
                </a:lnTo>
                <a:lnTo>
                  <a:pt x="304" y="1358"/>
                </a:lnTo>
                <a:lnTo>
                  <a:pt x="298" y="1337"/>
                </a:lnTo>
                <a:lnTo>
                  <a:pt x="290" y="1310"/>
                </a:lnTo>
                <a:lnTo>
                  <a:pt x="279" y="1276"/>
                </a:lnTo>
                <a:lnTo>
                  <a:pt x="263" y="1237"/>
                </a:lnTo>
                <a:lnTo>
                  <a:pt x="240" y="1178"/>
                </a:lnTo>
                <a:lnTo>
                  <a:pt x="221" y="1132"/>
                </a:lnTo>
                <a:lnTo>
                  <a:pt x="204" y="1088"/>
                </a:lnTo>
                <a:lnTo>
                  <a:pt x="186" y="1049"/>
                </a:lnTo>
                <a:lnTo>
                  <a:pt x="171" y="1013"/>
                </a:lnTo>
                <a:lnTo>
                  <a:pt x="156" y="982"/>
                </a:lnTo>
                <a:lnTo>
                  <a:pt x="140" y="953"/>
                </a:lnTo>
                <a:lnTo>
                  <a:pt x="125" y="928"/>
                </a:lnTo>
                <a:lnTo>
                  <a:pt x="111" y="907"/>
                </a:lnTo>
                <a:lnTo>
                  <a:pt x="100" y="890"/>
                </a:lnTo>
                <a:lnTo>
                  <a:pt x="86" y="873"/>
                </a:lnTo>
                <a:lnTo>
                  <a:pt x="71" y="859"/>
                </a:lnTo>
                <a:lnTo>
                  <a:pt x="58" y="848"/>
                </a:lnTo>
                <a:lnTo>
                  <a:pt x="44" y="838"/>
                </a:lnTo>
                <a:lnTo>
                  <a:pt x="29" y="832"/>
                </a:lnTo>
                <a:lnTo>
                  <a:pt x="15" y="827"/>
                </a:lnTo>
                <a:lnTo>
                  <a:pt x="0" y="825"/>
                </a:lnTo>
                <a:lnTo>
                  <a:pt x="19" y="806"/>
                </a:lnTo>
                <a:lnTo>
                  <a:pt x="38" y="790"/>
                </a:lnTo>
                <a:lnTo>
                  <a:pt x="58" y="777"/>
                </a:lnTo>
                <a:lnTo>
                  <a:pt x="77" y="765"/>
                </a:lnTo>
                <a:lnTo>
                  <a:pt x="94" y="758"/>
                </a:lnTo>
                <a:lnTo>
                  <a:pt x="109" y="752"/>
                </a:lnTo>
                <a:lnTo>
                  <a:pt x="127" y="748"/>
                </a:lnTo>
                <a:lnTo>
                  <a:pt x="142" y="746"/>
                </a:lnTo>
                <a:lnTo>
                  <a:pt x="163" y="750"/>
                </a:lnTo>
                <a:lnTo>
                  <a:pt x="184" y="761"/>
                </a:lnTo>
                <a:lnTo>
                  <a:pt x="207" y="779"/>
                </a:lnTo>
                <a:lnTo>
                  <a:pt x="231" y="806"/>
                </a:lnTo>
                <a:lnTo>
                  <a:pt x="254" y="838"/>
                </a:lnTo>
                <a:lnTo>
                  <a:pt x="277" y="878"/>
                </a:lnTo>
                <a:lnTo>
                  <a:pt x="302" y="924"/>
                </a:lnTo>
                <a:lnTo>
                  <a:pt x="327" y="980"/>
                </a:lnTo>
                <a:lnTo>
                  <a:pt x="363" y="1063"/>
                </a:lnTo>
                <a:lnTo>
                  <a:pt x="409" y="982"/>
                </a:lnTo>
                <a:lnTo>
                  <a:pt x="457" y="901"/>
                </a:lnTo>
                <a:lnTo>
                  <a:pt x="507" y="823"/>
                </a:lnTo>
                <a:lnTo>
                  <a:pt x="561" y="744"/>
                </a:lnTo>
                <a:lnTo>
                  <a:pt x="615" y="669"/>
                </a:lnTo>
                <a:lnTo>
                  <a:pt x="672" y="596"/>
                </a:lnTo>
                <a:lnTo>
                  <a:pt x="732" y="524"/>
                </a:lnTo>
                <a:lnTo>
                  <a:pt x="795" y="453"/>
                </a:lnTo>
                <a:lnTo>
                  <a:pt x="859" y="385"/>
                </a:lnTo>
                <a:lnTo>
                  <a:pt x="924" y="320"/>
                </a:lnTo>
                <a:lnTo>
                  <a:pt x="989" y="259"/>
                </a:lnTo>
                <a:lnTo>
                  <a:pt x="1055" y="199"/>
                </a:lnTo>
                <a:lnTo>
                  <a:pt x="1124" y="144"/>
                </a:lnTo>
                <a:lnTo>
                  <a:pt x="1191" y="92"/>
                </a:lnTo>
                <a:lnTo>
                  <a:pt x="1260" y="44"/>
                </a:lnTo>
                <a:lnTo>
                  <a:pt x="1331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80" tIns="34290" rIns="68580" bIns="34290"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9pPr>
          </a:lstStyle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10" grpId="4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85800" y="1845000"/>
            <a:ext cx="777240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accent1">
                    <a:lumMod val="50000"/>
                  </a:schemeClr>
                </a:solidFill>
              </a:rPr>
              <a:t>近代中国社会</a:t>
            </a:r>
            <a:r>
              <a:rPr lang="zh-CN" altLang="en-US" dirty="0">
                <a:solidFill>
                  <a:srgbClr val="FF0000"/>
                </a:solidFill>
              </a:rPr>
              <a:t>经济结构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</a:rPr>
              <a:t>的变动</a:t>
            </a:r>
          </a:p>
        </p:txBody>
      </p:sp>
      <p:sp>
        <p:nvSpPr>
          <p:cNvPr id="5" name="矩形 4"/>
          <p:cNvSpPr/>
          <p:nvPr/>
        </p:nvSpPr>
        <p:spPr>
          <a:xfrm>
            <a:off x="914" y="0"/>
            <a:ext cx="3296129" cy="11068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CN" alt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第十课</a:t>
            </a:r>
            <a:endParaRPr lang="zh-CN" alt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215" y="3515360"/>
            <a:ext cx="8637905" cy="15684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 smtClean="0"/>
              <a:t>课标要求：</a:t>
            </a:r>
            <a:endParaRPr lang="en-US" altLang="zh-CN" sz="3200" dirty="0" smtClean="0"/>
          </a:p>
          <a:p>
            <a:r>
              <a:rPr lang="zh-CN" altLang="en-US" sz="3200" dirty="0" smtClean="0"/>
              <a:t>        简述</a:t>
            </a:r>
            <a:r>
              <a:rPr lang="zh-CN" altLang="en-US" sz="3200" dirty="0"/>
              <a:t>鸦片战争后中国经济结构的</a:t>
            </a:r>
            <a:r>
              <a:rPr lang="zh-CN" altLang="en-US" sz="3200" dirty="0" smtClean="0"/>
              <a:t>变动</a:t>
            </a:r>
            <a:r>
              <a:rPr lang="zh-CN" altLang="en-US" sz="3200" dirty="0" smtClean="0">
                <a:solidFill>
                  <a:srgbClr val="FF0000"/>
                </a:solidFill>
              </a:rPr>
              <a:t>史实</a:t>
            </a:r>
            <a:r>
              <a:rPr lang="zh-CN" altLang="en-US" sz="3200" dirty="0" smtClean="0"/>
              <a:t>；</a:t>
            </a:r>
            <a:endParaRPr lang="en-US" altLang="zh-CN" sz="3200" dirty="0" smtClean="0"/>
          </a:p>
          <a:p>
            <a:r>
              <a:rPr lang="zh-CN" altLang="en-US" sz="3200" dirty="0" smtClean="0"/>
              <a:t>        认识</a:t>
            </a:r>
            <a:r>
              <a:rPr lang="zh-CN" altLang="en-US" sz="3200" dirty="0"/>
              <a:t>近代中国资本主义产生的</a:t>
            </a:r>
            <a:r>
              <a:rPr lang="zh-CN" altLang="en-US" sz="3200" dirty="0">
                <a:solidFill>
                  <a:srgbClr val="FF0000"/>
                </a:solidFill>
              </a:rPr>
              <a:t>历史</a:t>
            </a:r>
            <a:r>
              <a:rPr lang="zh-CN" altLang="en-US" sz="3200" dirty="0" smtClean="0">
                <a:solidFill>
                  <a:srgbClr val="FF0000"/>
                </a:solidFill>
              </a:rPr>
              <a:t>背景</a:t>
            </a:r>
            <a:r>
              <a:rPr lang="zh-CN" altLang="en-US" sz="3200" dirty="0" smtClean="0"/>
              <a:t>。 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40760" y="568392"/>
            <a:ext cx="845124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b="1" dirty="0" smtClean="0"/>
              <a:t>         </a:t>
            </a:r>
            <a:r>
              <a:rPr lang="en-US" altLang="zh-CN" sz="2800" b="1" dirty="0"/>
              <a:t>3.</a:t>
            </a:r>
            <a:r>
              <a:rPr lang="zh-CN" altLang="en-US" sz="2800" b="1" dirty="0"/>
              <a:t>中国近代民族工业通常指由民营资本创办并由其管理的企业，下列</a:t>
            </a:r>
            <a:r>
              <a:rPr lang="zh-CN" altLang="en-US" sz="2800" b="1" dirty="0">
                <a:solidFill>
                  <a:srgbClr val="FF0000"/>
                </a:solidFill>
              </a:rPr>
              <a:t>不</a:t>
            </a:r>
            <a:r>
              <a:rPr lang="zh-CN" altLang="en-US" sz="2800" b="1" dirty="0"/>
              <a:t>属于中国民族工业的是（    ）</a:t>
            </a:r>
            <a:endParaRPr lang="en-US" altLang="zh-CN" sz="2800" b="1" dirty="0"/>
          </a:p>
          <a:p>
            <a:pPr>
              <a:lnSpc>
                <a:spcPct val="150000"/>
              </a:lnSpc>
            </a:pP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zh-CN" altLang="en-US" sz="2800" dirty="0" smtClean="0"/>
              <a:t>Ａ</a:t>
            </a:r>
            <a:r>
              <a:rPr lang="zh-CN" altLang="en-US" sz="2800" dirty="0"/>
              <a:t>．铁匠方举赞创办的发昌机器厂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zh-CN" altLang="en-US" sz="2800" dirty="0"/>
              <a:t>Ｂ．商人陈启沅创办的继昌隆缫丝厂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zh-CN" altLang="en-US" sz="2800" dirty="0"/>
              <a:t>Ｃ．弃官从商的张謇创办的大生纱厂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zh-CN" altLang="en-US" sz="2800" dirty="0"/>
              <a:t>Ｄ．两江总督李鸿章创办的江南制造总局</a:t>
            </a:r>
          </a:p>
        </p:txBody>
      </p:sp>
      <p:sp>
        <p:nvSpPr>
          <p:cNvPr id="8" name=" 2050"/>
          <p:cNvSpPr/>
          <p:nvPr/>
        </p:nvSpPr>
        <p:spPr bwMode="auto">
          <a:xfrm>
            <a:off x="441535" y="4652520"/>
            <a:ext cx="792000" cy="648480"/>
          </a:xfrm>
          <a:custGeom>
            <a:avLst/>
            <a:gdLst>
              <a:gd name="T0" fmla="*/ 1905000 w 1360"/>
              <a:gd name="T1" fmla="*/ 65651 h 1358"/>
              <a:gd name="T2" fmla="*/ 1703294 w 1360"/>
              <a:gd name="T3" fmla="*/ 205463 h 1358"/>
              <a:gd name="T4" fmla="*/ 1507191 w 1360"/>
              <a:gd name="T5" fmla="*/ 363512 h 1358"/>
              <a:gd name="T6" fmla="*/ 1318092 w 1360"/>
              <a:gd name="T7" fmla="*/ 538581 h 1358"/>
              <a:gd name="T8" fmla="*/ 1138798 w 1360"/>
              <a:gd name="T9" fmla="*/ 731887 h 1358"/>
              <a:gd name="T10" fmla="*/ 970710 w 1360"/>
              <a:gd name="T11" fmla="*/ 930055 h 1358"/>
              <a:gd name="T12" fmla="*/ 832037 w 1360"/>
              <a:gd name="T13" fmla="*/ 1130655 h 1358"/>
              <a:gd name="T14" fmla="*/ 715776 w 1360"/>
              <a:gd name="T15" fmla="*/ 1326392 h 1358"/>
              <a:gd name="T16" fmla="*/ 624728 w 1360"/>
              <a:gd name="T17" fmla="*/ 1520914 h 1358"/>
              <a:gd name="T18" fmla="*/ 525276 w 1360"/>
              <a:gd name="T19" fmla="*/ 1580486 h 1358"/>
              <a:gd name="T20" fmla="*/ 455239 w 1360"/>
              <a:gd name="T21" fmla="*/ 1627901 h 1358"/>
              <a:gd name="T22" fmla="*/ 417419 w 1360"/>
              <a:gd name="T23" fmla="*/ 1625469 h 1358"/>
              <a:gd name="T24" fmla="*/ 390805 w 1360"/>
              <a:gd name="T25" fmla="*/ 1551308 h 1358"/>
              <a:gd name="T26" fmla="*/ 336176 w 1360"/>
              <a:gd name="T27" fmla="*/ 1432163 h 1358"/>
              <a:gd name="T28" fmla="*/ 285750 w 1360"/>
              <a:gd name="T29" fmla="*/ 1322745 h 1358"/>
              <a:gd name="T30" fmla="*/ 239526 w 1360"/>
              <a:gd name="T31" fmla="*/ 1231563 h 1358"/>
              <a:gd name="T32" fmla="*/ 196103 w 1360"/>
              <a:gd name="T33" fmla="*/ 1158618 h 1358"/>
              <a:gd name="T34" fmla="*/ 155482 w 1360"/>
              <a:gd name="T35" fmla="*/ 1102693 h 1358"/>
              <a:gd name="T36" fmla="*/ 120463 w 1360"/>
              <a:gd name="T37" fmla="*/ 1061357 h 1358"/>
              <a:gd name="T38" fmla="*/ 81243 w 1360"/>
              <a:gd name="T39" fmla="*/ 1030963 h 1358"/>
              <a:gd name="T40" fmla="*/ 40621 w 1360"/>
              <a:gd name="T41" fmla="*/ 1011511 h 1358"/>
              <a:gd name="T42" fmla="*/ 0 w 1360"/>
              <a:gd name="T43" fmla="*/ 1003001 h 1358"/>
              <a:gd name="T44" fmla="*/ 53228 w 1360"/>
              <a:gd name="T45" fmla="*/ 960449 h 1358"/>
              <a:gd name="T46" fmla="*/ 107857 w 1360"/>
              <a:gd name="T47" fmla="*/ 930055 h 1358"/>
              <a:gd name="T48" fmla="*/ 152680 w 1360"/>
              <a:gd name="T49" fmla="*/ 914250 h 1358"/>
              <a:gd name="T50" fmla="*/ 198904 w 1360"/>
              <a:gd name="T51" fmla="*/ 906956 h 1358"/>
              <a:gd name="T52" fmla="*/ 257735 w 1360"/>
              <a:gd name="T53" fmla="*/ 925192 h 1358"/>
              <a:gd name="T54" fmla="*/ 323570 w 1360"/>
              <a:gd name="T55" fmla="*/ 979901 h 1358"/>
              <a:gd name="T56" fmla="*/ 388004 w 1360"/>
              <a:gd name="T57" fmla="*/ 1067436 h 1358"/>
              <a:gd name="T58" fmla="*/ 458040 w 1360"/>
              <a:gd name="T59" fmla="*/ 1191443 h 1358"/>
              <a:gd name="T60" fmla="*/ 572901 w 1360"/>
              <a:gd name="T61" fmla="*/ 1193875 h 1358"/>
              <a:gd name="T62" fmla="*/ 710173 w 1360"/>
              <a:gd name="T63" fmla="*/ 1000569 h 1358"/>
              <a:gd name="T64" fmla="*/ 861452 w 1360"/>
              <a:gd name="T65" fmla="*/ 813342 h 1358"/>
              <a:gd name="T66" fmla="*/ 1025338 w 1360"/>
              <a:gd name="T67" fmla="*/ 637057 h 1358"/>
              <a:gd name="T68" fmla="*/ 1203232 w 1360"/>
              <a:gd name="T69" fmla="*/ 468067 h 1358"/>
              <a:gd name="T70" fmla="*/ 1385327 w 1360"/>
              <a:gd name="T71" fmla="*/ 314881 h 1358"/>
              <a:gd name="T72" fmla="*/ 1574426 w 1360"/>
              <a:gd name="T73" fmla="*/ 175069 h 1358"/>
              <a:gd name="T74" fmla="*/ 1764926 w 1360"/>
              <a:gd name="T75" fmla="*/ 53493 h 135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360" h="1358">
                <a:moveTo>
                  <a:pt x="1331" y="0"/>
                </a:moveTo>
                <a:lnTo>
                  <a:pt x="1360" y="54"/>
                </a:lnTo>
                <a:lnTo>
                  <a:pt x="1287" y="109"/>
                </a:lnTo>
                <a:lnTo>
                  <a:pt x="1216" y="169"/>
                </a:lnTo>
                <a:lnTo>
                  <a:pt x="1145" y="232"/>
                </a:lnTo>
                <a:lnTo>
                  <a:pt x="1076" y="299"/>
                </a:lnTo>
                <a:lnTo>
                  <a:pt x="1007" y="368"/>
                </a:lnTo>
                <a:lnTo>
                  <a:pt x="941" y="443"/>
                </a:lnTo>
                <a:lnTo>
                  <a:pt x="876" y="520"/>
                </a:lnTo>
                <a:lnTo>
                  <a:pt x="813" y="602"/>
                </a:lnTo>
                <a:lnTo>
                  <a:pt x="751" y="685"/>
                </a:lnTo>
                <a:lnTo>
                  <a:pt x="693" y="765"/>
                </a:lnTo>
                <a:lnTo>
                  <a:pt x="642" y="848"/>
                </a:lnTo>
                <a:lnTo>
                  <a:pt x="594" y="930"/>
                </a:lnTo>
                <a:lnTo>
                  <a:pt x="551" y="1011"/>
                </a:lnTo>
                <a:lnTo>
                  <a:pt x="511" y="1091"/>
                </a:lnTo>
                <a:lnTo>
                  <a:pt x="476" y="1172"/>
                </a:lnTo>
                <a:lnTo>
                  <a:pt x="446" y="1251"/>
                </a:lnTo>
                <a:lnTo>
                  <a:pt x="401" y="1281"/>
                </a:lnTo>
                <a:lnTo>
                  <a:pt x="375" y="1300"/>
                </a:lnTo>
                <a:lnTo>
                  <a:pt x="348" y="1320"/>
                </a:lnTo>
                <a:lnTo>
                  <a:pt x="325" y="1339"/>
                </a:lnTo>
                <a:lnTo>
                  <a:pt x="304" y="1358"/>
                </a:lnTo>
                <a:lnTo>
                  <a:pt x="298" y="1337"/>
                </a:lnTo>
                <a:lnTo>
                  <a:pt x="290" y="1310"/>
                </a:lnTo>
                <a:lnTo>
                  <a:pt x="279" y="1276"/>
                </a:lnTo>
                <a:lnTo>
                  <a:pt x="263" y="1237"/>
                </a:lnTo>
                <a:lnTo>
                  <a:pt x="240" y="1178"/>
                </a:lnTo>
                <a:lnTo>
                  <a:pt x="221" y="1132"/>
                </a:lnTo>
                <a:lnTo>
                  <a:pt x="204" y="1088"/>
                </a:lnTo>
                <a:lnTo>
                  <a:pt x="186" y="1049"/>
                </a:lnTo>
                <a:lnTo>
                  <a:pt x="171" y="1013"/>
                </a:lnTo>
                <a:lnTo>
                  <a:pt x="156" y="982"/>
                </a:lnTo>
                <a:lnTo>
                  <a:pt x="140" y="953"/>
                </a:lnTo>
                <a:lnTo>
                  <a:pt x="125" y="928"/>
                </a:lnTo>
                <a:lnTo>
                  <a:pt x="111" y="907"/>
                </a:lnTo>
                <a:lnTo>
                  <a:pt x="100" y="890"/>
                </a:lnTo>
                <a:lnTo>
                  <a:pt x="86" y="873"/>
                </a:lnTo>
                <a:lnTo>
                  <a:pt x="71" y="859"/>
                </a:lnTo>
                <a:lnTo>
                  <a:pt x="58" y="848"/>
                </a:lnTo>
                <a:lnTo>
                  <a:pt x="44" y="838"/>
                </a:lnTo>
                <a:lnTo>
                  <a:pt x="29" y="832"/>
                </a:lnTo>
                <a:lnTo>
                  <a:pt x="15" y="827"/>
                </a:lnTo>
                <a:lnTo>
                  <a:pt x="0" y="825"/>
                </a:lnTo>
                <a:lnTo>
                  <a:pt x="19" y="806"/>
                </a:lnTo>
                <a:lnTo>
                  <a:pt x="38" y="790"/>
                </a:lnTo>
                <a:lnTo>
                  <a:pt x="58" y="777"/>
                </a:lnTo>
                <a:lnTo>
                  <a:pt x="77" y="765"/>
                </a:lnTo>
                <a:lnTo>
                  <a:pt x="94" y="758"/>
                </a:lnTo>
                <a:lnTo>
                  <a:pt x="109" y="752"/>
                </a:lnTo>
                <a:lnTo>
                  <a:pt x="127" y="748"/>
                </a:lnTo>
                <a:lnTo>
                  <a:pt x="142" y="746"/>
                </a:lnTo>
                <a:lnTo>
                  <a:pt x="163" y="750"/>
                </a:lnTo>
                <a:lnTo>
                  <a:pt x="184" y="761"/>
                </a:lnTo>
                <a:lnTo>
                  <a:pt x="207" y="779"/>
                </a:lnTo>
                <a:lnTo>
                  <a:pt x="231" y="806"/>
                </a:lnTo>
                <a:lnTo>
                  <a:pt x="254" y="838"/>
                </a:lnTo>
                <a:lnTo>
                  <a:pt x="277" y="878"/>
                </a:lnTo>
                <a:lnTo>
                  <a:pt x="302" y="924"/>
                </a:lnTo>
                <a:lnTo>
                  <a:pt x="327" y="980"/>
                </a:lnTo>
                <a:lnTo>
                  <a:pt x="363" y="1063"/>
                </a:lnTo>
                <a:lnTo>
                  <a:pt x="409" y="982"/>
                </a:lnTo>
                <a:lnTo>
                  <a:pt x="457" y="901"/>
                </a:lnTo>
                <a:lnTo>
                  <a:pt x="507" y="823"/>
                </a:lnTo>
                <a:lnTo>
                  <a:pt x="561" y="744"/>
                </a:lnTo>
                <a:lnTo>
                  <a:pt x="615" y="669"/>
                </a:lnTo>
                <a:lnTo>
                  <a:pt x="672" y="596"/>
                </a:lnTo>
                <a:lnTo>
                  <a:pt x="732" y="524"/>
                </a:lnTo>
                <a:lnTo>
                  <a:pt x="795" y="453"/>
                </a:lnTo>
                <a:lnTo>
                  <a:pt x="859" y="385"/>
                </a:lnTo>
                <a:lnTo>
                  <a:pt x="924" y="320"/>
                </a:lnTo>
                <a:lnTo>
                  <a:pt x="989" y="259"/>
                </a:lnTo>
                <a:lnTo>
                  <a:pt x="1055" y="199"/>
                </a:lnTo>
                <a:lnTo>
                  <a:pt x="1124" y="144"/>
                </a:lnTo>
                <a:lnTo>
                  <a:pt x="1191" y="92"/>
                </a:lnTo>
                <a:lnTo>
                  <a:pt x="1260" y="44"/>
                </a:lnTo>
                <a:lnTo>
                  <a:pt x="1331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80" tIns="34290" rIns="68580" bIns="34290"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+mn-cs"/>
              </a:defRPr>
            </a:lvl9pPr>
          </a:lstStyle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64000" y="36225"/>
            <a:ext cx="5616000" cy="584775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阅读与思考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8000" y="1557490"/>
            <a:ext cx="8928000" cy="1815882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wrap="square">
            <a:spAutoFit/>
          </a:bodyPr>
          <a:lstStyle/>
          <a:p>
            <a:pPr indent="457200"/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明治维新后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年间，日本生丝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的出口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增长了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208%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，在对欧洲输出增长同时，以更快速度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扩展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到美国的销路，日益严重地排挤了中国生丝在美国的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市场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，并于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1885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年超过中国，高居美国生丝进口第一位。</a:t>
            </a:r>
          </a:p>
        </p:txBody>
      </p:sp>
      <p:sp>
        <p:nvSpPr>
          <p:cNvPr id="9" name="矩形 8"/>
          <p:cNvSpPr/>
          <p:nvPr/>
        </p:nvSpPr>
        <p:spPr>
          <a:xfrm>
            <a:off x="108000" y="3374507"/>
            <a:ext cx="8928000" cy="3108543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wrap="square">
            <a:spAutoFit/>
          </a:bodyPr>
          <a:lstStyle/>
          <a:p>
            <a:pPr indent="457200"/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明治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政府致力于西方技术的引进。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1870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年，政府从法国进口机器设备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，聘请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技术人员，开设了官营模范工厂，并在开工之日，号召全国士族的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妻女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400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余人入厂学习操作，目的在于向全国普及。还由通商司和国立银行给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丝业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经营者以贸易和金融周转方面的便利。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1885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年，政府颁布准则，生产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出来的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所有生丝都要经过检验合格后方准出口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80000" y="765490"/>
            <a:ext cx="6480000" cy="461665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思考中、日两国出口生丝状况出现变化的原因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1028"/>
          <p:cNvSpPr txBox="1">
            <a:spLocks noChangeArrowheads="1"/>
          </p:cNvSpPr>
          <p:nvPr/>
        </p:nvSpPr>
        <p:spPr bwMode="auto">
          <a:xfrm>
            <a:off x="-68580" y="7620"/>
            <a:ext cx="9392285" cy="66313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 lvl="0">
              <a:lnSpc>
                <a:spcPct val="150000"/>
              </a:lnSpc>
              <a:defRPr kumimoji="0" sz="24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>
              <a:defRPr>
                <a:ea typeface="宋体" panose="02010600030101010101" pitchFamily="2" charset="-122"/>
              </a:defRPr>
            </a:lvl2pPr>
            <a:lvl3pPr>
              <a:defRPr>
                <a:ea typeface="宋体" panose="02010600030101010101" pitchFamily="2" charset="-122"/>
              </a:defRPr>
            </a:lvl3pPr>
            <a:lvl4pPr>
              <a:defRPr>
                <a:ea typeface="宋体" panose="02010600030101010101" pitchFamily="2" charset="-122"/>
              </a:defRPr>
            </a:lvl4pPr>
            <a:lvl5pPr>
              <a:defRPr>
                <a:ea typeface="宋体" panose="02010600030101010101" pitchFamily="2" charset="-122"/>
              </a:defRPr>
            </a:lvl5pPr>
            <a:lvl6pPr>
              <a:defRPr>
                <a:ea typeface="宋体" panose="02010600030101010101" pitchFamily="2" charset="-122"/>
              </a:defRPr>
            </a:lvl6pPr>
            <a:lvl7pPr>
              <a:defRPr>
                <a:ea typeface="宋体" panose="02010600030101010101" pitchFamily="2" charset="-122"/>
              </a:defRPr>
            </a:lvl7pPr>
            <a:lvl8pPr>
              <a:defRPr>
                <a:ea typeface="宋体" panose="02010600030101010101" pitchFamily="2" charset="-122"/>
              </a:defRPr>
            </a:lvl8pPr>
            <a:lvl9pPr>
              <a:defRPr>
                <a:ea typeface="宋体" panose="02010600030101010101" pitchFamily="2" charset="-122"/>
              </a:defRPr>
            </a:lvl9pPr>
          </a:lstStyle>
          <a:p>
            <a:pPr indent="457200">
              <a:lnSpc>
                <a:spcPct val="100000"/>
              </a:lnSpc>
            </a:pPr>
            <a:r>
              <a:rPr lang="zh-CN" altLang="en-US" sz="2500" dirty="0" smtClean="0"/>
              <a:t> 江苏松江的杏花村世代以纺织为业，质量上乘，远近闻名。但近年来（</a:t>
            </a:r>
            <a:r>
              <a:rPr lang="en-US" altLang="zh-CN" sz="2500" dirty="0" smtClean="0"/>
              <a:t>1840</a:t>
            </a:r>
            <a:r>
              <a:rPr lang="zh-CN" altLang="en-US" sz="2500" dirty="0" smtClean="0"/>
              <a:t>年之后）杏花村的日子越来越艰难。</a:t>
            </a:r>
            <a:endParaRPr lang="en-US" altLang="zh-CN" sz="2500" dirty="0" smtClean="0"/>
          </a:p>
          <a:p>
            <a:pPr indent="457200">
              <a:lnSpc>
                <a:spcPct val="100000"/>
              </a:lnSpc>
            </a:pPr>
            <a:r>
              <a:rPr lang="zh-CN" altLang="en-US" sz="2500" dirty="0" smtClean="0">
                <a:solidFill>
                  <a:srgbClr val="0070C0"/>
                </a:solidFill>
              </a:rPr>
              <a:t>刘</a:t>
            </a:r>
            <a:r>
              <a:rPr lang="zh-CN" altLang="en-US" sz="2500" dirty="0">
                <a:solidFill>
                  <a:srgbClr val="0070C0"/>
                </a:solidFill>
              </a:rPr>
              <a:t>财主</a:t>
            </a:r>
            <a:r>
              <a:rPr lang="zh-CN" altLang="en-US" sz="2500" dirty="0" smtClean="0"/>
              <a:t>：多好的松江布啊！商人周，这以前不是供不应求么，现在你怎么一点都不收了？</a:t>
            </a:r>
            <a:endParaRPr lang="zh-CN" altLang="en-US" sz="2500" dirty="0"/>
          </a:p>
          <a:p>
            <a:pPr indent="457200">
              <a:lnSpc>
                <a:spcPct val="100000"/>
              </a:lnSpc>
            </a:pPr>
            <a:r>
              <a:rPr lang="zh-CN" altLang="en-US" sz="2500" dirty="0">
                <a:solidFill>
                  <a:srgbClr val="0070C0"/>
                </a:solidFill>
              </a:rPr>
              <a:t>周商人</a:t>
            </a:r>
            <a:r>
              <a:rPr lang="zh-CN" altLang="en-US" sz="2500" dirty="0" smtClean="0"/>
              <a:t>：刘老财，不是我不愿意收。你这布质量再好，也比不上英吉利的洋布，而且人家还比你这便宜两倍。市面上大家都买洋布，谁还要土布啊！</a:t>
            </a:r>
            <a:endParaRPr lang="en-US" altLang="zh-CN" sz="2500" dirty="0" smtClean="0"/>
          </a:p>
          <a:p>
            <a:pPr indent="457200">
              <a:lnSpc>
                <a:spcPct val="100000"/>
              </a:lnSpc>
            </a:pPr>
            <a:r>
              <a:rPr lang="zh-CN" altLang="en-US" sz="2500" dirty="0">
                <a:solidFill>
                  <a:srgbClr val="0070C0"/>
                </a:solidFill>
              </a:rPr>
              <a:t>刘财主</a:t>
            </a:r>
            <a:r>
              <a:rPr lang="zh-CN" altLang="en-US" sz="2500" dirty="0" smtClean="0">
                <a:solidFill>
                  <a:schemeClr val="tx1"/>
                </a:solidFill>
              </a:rPr>
              <a:t>：那我这怎么办</a:t>
            </a:r>
            <a:r>
              <a:rPr lang="zh-CN" altLang="en-US" sz="2500" dirty="0">
                <a:solidFill>
                  <a:schemeClr val="tx1"/>
                </a:solidFill>
              </a:rPr>
              <a:t>啊</a:t>
            </a:r>
            <a:r>
              <a:rPr lang="zh-CN" altLang="en-US" sz="2500" dirty="0" smtClean="0">
                <a:solidFill>
                  <a:schemeClr val="tx1"/>
                </a:solidFill>
              </a:rPr>
              <a:t>？我可听说了，西边以纺织闻名的宋家庄里面，村里</a:t>
            </a:r>
            <a:r>
              <a:rPr lang="zh-CN" altLang="en-US" sz="2500" dirty="0">
                <a:solidFill>
                  <a:schemeClr val="tx1"/>
                </a:solidFill>
              </a:rPr>
              <a:t>的农民日子过不下去，好多只能去城里要饭了</a:t>
            </a:r>
            <a:r>
              <a:rPr lang="zh-CN" altLang="en-US" sz="2500" dirty="0" smtClean="0">
                <a:solidFill>
                  <a:schemeClr val="tx1"/>
                </a:solidFill>
              </a:rPr>
              <a:t>。你可得帮帮我啊！</a:t>
            </a:r>
            <a:endParaRPr lang="en-US" altLang="zh-CN" sz="2500" dirty="0" smtClean="0">
              <a:solidFill>
                <a:schemeClr val="tx1"/>
              </a:solidFill>
            </a:endParaRPr>
          </a:p>
          <a:p>
            <a:pPr indent="457200">
              <a:lnSpc>
                <a:spcPct val="100000"/>
              </a:lnSpc>
            </a:pPr>
            <a:r>
              <a:rPr lang="zh-CN" altLang="en-US" sz="2500" dirty="0">
                <a:solidFill>
                  <a:srgbClr val="0070C0"/>
                </a:solidFill>
              </a:rPr>
              <a:t>周商人</a:t>
            </a:r>
            <a:r>
              <a:rPr lang="zh-CN" altLang="en-US" sz="2500" dirty="0" smtClean="0"/>
              <a:t>：咱们多少年的交情，</a:t>
            </a:r>
            <a:r>
              <a:rPr lang="zh-CN" altLang="en-US" sz="2500" dirty="0"/>
              <a:t>那肯定帮啊</a:t>
            </a:r>
            <a:r>
              <a:rPr lang="zh-CN" altLang="en-US" sz="2500" dirty="0" smtClean="0"/>
              <a:t>！我</a:t>
            </a:r>
            <a:r>
              <a:rPr lang="zh-CN" altLang="en-US" sz="2500" dirty="0"/>
              <a:t>现在是</a:t>
            </a:r>
            <a:r>
              <a:rPr lang="zh-CN" altLang="en-US" sz="2500" dirty="0">
                <a:solidFill>
                  <a:schemeClr val="tx1"/>
                </a:solidFill>
              </a:rPr>
              <a:t>给洋人跑腿，那洋人说了，茶叶、生丝，有多少要</a:t>
            </a:r>
            <a:r>
              <a:rPr lang="zh-CN" altLang="en-US" sz="2500" dirty="0" smtClean="0">
                <a:solidFill>
                  <a:schemeClr val="tx1"/>
                </a:solidFill>
              </a:rPr>
              <a:t>多少</a:t>
            </a:r>
            <a:r>
              <a:rPr lang="zh-CN" altLang="en-US" sz="2500" dirty="0">
                <a:solidFill>
                  <a:schemeClr val="tx1"/>
                </a:solidFill>
              </a:rPr>
              <a:t>，</a:t>
            </a:r>
            <a:r>
              <a:rPr lang="zh-CN" altLang="en-US" sz="2500" dirty="0" smtClean="0">
                <a:solidFill>
                  <a:schemeClr val="tx1"/>
                </a:solidFill>
              </a:rPr>
              <a:t>都是要卖到海外的。所以</a:t>
            </a:r>
            <a:r>
              <a:rPr lang="en-US" altLang="zh-CN" sz="2500" dirty="0">
                <a:solidFill>
                  <a:schemeClr val="tx1"/>
                </a:solidFill>
              </a:rPr>
              <a:t>……</a:t>
            </a:r>
          </a:p>
          <a:p>
            <a:pPr indent="457200">
              <a:lnSpc>
                <a:spcPct val="100000"/>
              </a:lnSpc>
            </a:pPr>
            <a:r>
              <a:rPr lang="zh-CN" altLang="en-US" sz="2500" dirty="0">
                <a:solidFill>
                  <a:srgbClr val="0070C0"/>
                </a:solidFill>
              </a:rPr>
              <a:t>刘财主</a:t>
            </a:r>
            <a:r>
              <a:rPr lang="zh-CN" altLang="en-US" sz="2500" dirty="0"/>
              <a:t>：我明白，我明白</a:t>
            </a:r>
            <a:r>
              <a:rPr lang="zh-CN" altLang="en-US" sz="2500" dirty="0" smtClean="0"/>
              <a:t>！我这就让村里养蚕、种茶叶，你这</a:t>
            </a:r>
            <a:r>
              <a:rPr lang="zh-CN" altLang="en-US" sz="2500" dirty="0"/>
              <a:t>商人周</a:t>
            </a:r>
            <a:r>
              <a:rPr lang="zh-CN" altLang="en-US" sz="2500" dirty="0" smtClean="0"/>
              <a:t>的</a:t>
            </a:r>
            <a:r>
              <a:rPr lang="zh-CN" altLang="en-US" sz="2500" dirty="0"/>
              <a:t>名号不是白叫的！</a:t>
            </a:r>
            <a:endParaRPr lang="en-US" altLang="zh-CN" sz="2500" dirty="0"/>
          </a:p>
          <a:p>
            <a:pPr indent="457200">
              <a:lnSpc>
                <a:spcPct val="100000"/>
              </a:lnSpc>
            </a:pPr>
            <a:r>
              <a:rPr lang="zh-CN" altLang="en-US" sz="2500" dirty="0">
                <a:solidFill>
                  <a:srgbClr val="0070C0"/>
                </a:solidFill>
              </a:rPr>
              <a:t>周商人</a:t>
            </a:r>
            <a:r>
              <a:rPr lang="zh-CN" altLang="en-US" sz="2500" dirty="0" smtClean="0"/>
              <a:t>：我现在是帮洋人办事的中间商，以后得叫我周买办了。</a:t>
            </a:r>
            <a:endParaRPr lang="en-US" altLang="zh-CN" sz="2500" dirty="0" smtClean="0"/>
          </a:p>
          <a:p>
            <a:pPr indent="457200">
              <a:lnSpc>
                <a:spcPct val="100000"/>
              </a:lnSpc>
            </a:pPr>
            <a:r>
              <a:rPr lang="zh-CN" altLang="en-US" sz="2500" dirty="0">
                <a:solidFill>
                  <a:srgbClr val="0070C0"/>
                </a:solidFill>
              </a:rPr>
              <a:t>刘财主</a:t>
            </a:r>
            <a:r>
              <a:rPr lang="zh-CN" altLang="en-US" sz="2500" dirty="0" smtClean="0"/>
              <a:t>：好的好的，周买办。</a:t>
            </a:r>
            <a:endParaRPr lang="en-US" altLang="zh-CN" sz="2500" dirty="0">
              <a:solidFill>
                <a:schemeClr val="tx1"/>
              </a:solidFill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164000" y="2349000"/>
            <a:ext cx="190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108000" y="2709000"/>
            <a:ext cx="334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934400" y="3477927"/>
            <a:ext cx="7137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2628000" y="4594855"/>
            <a:ext cx="644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07950" y="5012690"/>
            <a:ext cx="230441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7735080" y="6165000"/>
            <a:ext cx="1080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12000" y="4653000"/>
            <a:ext cx="2348720" cy="523220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pPr algn="ctr"/>
            <a:r>
              <a:rPr lang="zh-CN" altLang="en-US" dirty="0"/>
              <a:t>沦为原料产地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08000" y="2329780"/>
            <a:ext cx="2348720" cy="523220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pPr algn="ctr"/>
            <a:r>
              <a:rPr lang="zh-CN" altLang="en-US" dirty="0" smtClean="0"/>
              <a:t>沦为市场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82360" y="6116752"/>
            <a:ext cx="2348720" cy="523220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pPr algn="ctr"/>
            <a:r>
              <a:rPr lang="zh-CN" altLang="en-US" dirty="0" smtClean="0"/>
              <a:t>出现买办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675566" y="3478140"/>
            <a:ext cx="2348720" cy="523220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pPr algn="ctr"/>
            <a:r>
              <a:rPr lang="zh-CN" altLang="en-US" dirty="0" smtClean="0"/>
              <a:t>农民破产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81717" y="2514056"/>
            <a:ext cx="1854400" cy="9541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鸦片战争后</a:t>
            </a:r>
            <a:endParaRPr lang="zh-CN" alt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929999" y="3168058"/>
            <a:ext cx="2016000" cy="116840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中国沦为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41952" y="4122165"/>
            <a:ext cx="1733931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掠夺原料和农产品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341952" y="1257254"/>
            <a:ext cx="1733931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洋货涌入</a:t>
            </a:r>
            <a:endParaRPr lang="en-US" altLang="zh-CN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2918435" y="1711341"/>
            <a:ext cx="2016000" cy="116840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洋货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抢占</a:t>
            </a:r>
            <a:endParaRPr lang="en-US" altLang="zh-CN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5710555" y="2524760"/>
            <a:ext cx="3154680" cy="1168400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依附于</a:t>
            </a:r>
          </a:p>
          <a:p>
            <a:pPr algn="ctr">
              <a:spcBef>
                <a:spcPct val="50000"/>
              </a:spcBef>
            </a:pP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888" name="直接箭头连接符 37887"/>
          <p:cNvCxnSpPr>
            <a:stCxn id="4" idx="0"/>
            <a:endCxn id="18" idx="2"/>
          </p:cNvCxnSpPr>
          <p:nvPr/>
        </p:nvCxnSpPr>
        <p:spPr>
          <a:xfrm flipV="1">
            <a:off x="1208917" y="1780474"/>
            <a:ext cx="1" cy="73358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4" idx="2"/>
            <a:endCxn id="15" idx="0"/>
          </p:cNvCxnSpPr>
          <p:nvPr/>
        </p:nvCxnSpPr>
        <p:spPr>
          <a:xfrm>
            <a:off x="1208917" y="3468163"/>
            <a:ext cx="1" cy="65400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15" idx="3"/>
            <a:endCxn id="12" idx="1"/>
          </p:cNvCxnSpPr>
          <p:nvPr/>
        </p:nvCxnSpPr>
        <p:spPr>
          <a:xfrm flipV="1">
            <a:off x="2076518" y="3752129"/>
            <a:ext cx="853440" cy="84772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>
            <a:stCxn id="18" idx="3"/>
            <a:endCxn id="19" idx="1"/>
          </p:cNvCxnSpPr>
          <p:nvPr/>
        </p:nvCxnSpPr>
        <p:spPr>
          <a:xfrm>
            <a:off x="2076518" y="1518864"/>
            <a:ext cx="842010" cy="77660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>
            <a:stCxn id="12" idx="3"/>
            <a:endCxn id="23" idx="1"/>
          </p:cNvCxnSpPr>
          <p:nvPr/>
        </p:nvCxnSpPr>
        <p:spPr>
          <a:xfrm flipV="1">
            <a:off x="4945999" y="3108944"/>
            <a:ext cx="764540" cy="64325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>
            <a:stCxn id="19" idx="3"/>
            <a:endCxn id="23" idx="1"/>
          </p:cNvCxnSpPr>
          <p:nvPr/>
        </p:nvCxnSpPr>
        <p:spPr>
          <a:xfrm>
            <a:off x="4934435" y="2295482"/>
            <a:ext cx="775970" cy="81343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3894050" y="2357907"/>
            <a:ext cx="8940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</a:t>
            </a:r>
          </a:p>
        </p:txBody>
      </p:sp>
      <p:sp>
        <p:nvSpPr>
          <p:cNvPr id="10" name="矩形 9"/>
          <p:cNvSpPr/>
          <p:nvPr/>
        </p:nvSpPr>
        <p:spPr>
          <a:xfrm>
            <a:off x="3167043" y="369061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原料产地</a:t>
            </a:r>
          </a:p>
        </p:txBody>
      </p: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012000" y="4758979"/>
            <a:ext cx="2027564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新</a:t>
            </a: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的社会</a:t>
            </a:r>
            <a:r>
              <a:rPr lang="zh-CN" altLang="en-US" sz="28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阶层买办</a:t>
            </a:r>
            <a:r>
              <a:rPr lang="zh-CN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出现</a:t>
            </a:r>
            <a:endParaRPr lang="zh-CN" altLang="en-US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6012000" y="4209924"/>
            <a:ext cx="2027564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外企出现</a:t>
            </a:r>
            <a:endParaRPr lang="zh-CN" altLang="en-US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10555" y="3007995"/>
            <a:ext cx="30276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世界资本主义体系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5" grpId="0" animBg="1"/>
      <p:bldP spid="18" grpId="0" animBg="1"/>
      <p:bldP spid="19" grpId="0" bldLvl="0" animBg="1"/>
      <p:bldP spid="23" grpId="0" bldLvl="0" animBg="1"/>
      <p:bldP spid="3" grpId="0"/>
      <p:bldP spid="10" grpId="0"/>
      <p:bldP spid="36" grpId="0" animBg="1"/>
      <p:bldP spid="38" grpId="0" animBg="1"/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7717" y="2514056"/>
            <a:ext cx="1854400" cy="9541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鸦片战争后</a:t>
            </a:r>
            <a:endParaRPr lang="zh-CN" alt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785999" y="184384"/>
            <a:ext cx="2016000" cy="1168400"/>
          </a:xfrm>
          <a:prstGeom prst="rect">
            <a:avLst/>
          </a:prstGeom>
          <a:solidFill>
            <a:srgbClr val="92F69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土货</a:t>
            </a:r>
          </a:p>
          <a:p>
            <a:pPr algn="l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失去</a:t>
            </a:r>
            <a:endParaRPr lang="en-US" altLang="zh-CN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97952" y="4122165"/>
            <a:ext cx="1733931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掠夺原料和农产品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97952" y="1257254"/>
            <a:ext cx="1733931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洋货涌入</a:t>
            </a:r>
            <a:endParaRPr lang="en-US" altLang="zh-CN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5550295" y="190669"/>
            <a:ext cx="936625" cy="1169551"/>
          </a:xfrm>
          <a:prstGeom prst="rect">
            <a:avLst/>
          </a:prstGeom>
          <a:solidFill>
            <a:srgbClr val="92F69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农民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888" name="直接箭头连接符 37887"/>
          <p:cNvCxnSpPr>
            <a:stCxn id="4" idx="0"/>
            <a:endCxn id="18" idx="2"/>
          </p:cNvCxnSpPr>
          <p:nvPr/>
        </p:nvCxnSpPr>
        <p:spPr>
          <a:xfrm flipV="1">
            <a:off x="1064917" y="1780474"/>
            <a:ext cx="1" cy="73358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4" idx="2"/>
            <a:endCxn id="15" idx="0"/>
          </p:cNvCxnSpPr>
          <p:nvPr/>
        </p:nvCxnSpPr>
        <p:spPr>
          <a:xfrm>
            <a:off x="1064917" y="3468163"/>
            <a:ext cx="1" cy="65400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stCxn id="18" idx="3"/>
            <a:endCxn id="7" idx="1"/>
          </p:cNvCxnSpPr>
          <p:nvPr/>
        </p:nvCxnSpPr>
        <p:spPr>
          <a:xfrm flipV="1">
            <a:off x="1932518" y="768294"/>
            <a:ext cx="853440" cy="750570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stCxn id="7" idx="3"/>
            <a:endCxn id="31" idx="1"/>
          </p:cNvCxnSpPr>
          <p:nvPr/>
        </p:nvCxnSpPr>
        <p:spPr>
          <a:xfrm>
            <a:off x="4801999" y="768525"/>
            <a:ext cx="748665" cy="698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7819662" y="2133000"/>
            <a:ext cx="936625" cy="2246769"/>
          </a:xfrm>
          <a:prstGeom prst="rect">
            <a:avLst/>
          </a:prstGeom>
          <a:solidFill>
            <a:srgbClr val="92F69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自然</a:t>
            </a: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经济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ct val="50000"/>
              </a:spcBef>
            </a:pP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ct val="50000"/>
              </a:spcBef>
            </a:pP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2774435" y="4852005"/>
            <a:ext cx="2027564" cy="1384995"/>
          </a:xfrm>
          <a:prstGeom prst="rect">
            <a:avLst/>
          </a:prstGeom>
          <a:solidFill>
            <a:srgbClr val="92F69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减少了农业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经济中</a:t>
            </a: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的自给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成分</a:t>
            </a:r>
          </a:p>
        </p:txBody>
      </p:sp>
      <p:cxnSp>
        <p:nvCxnSpPr>
          <p:cNvPr id="71" name="直接箭头连接符 70"/>
          <p:cNvCxnSpPr>
            <a:stCxn id="15" idx="3"/>
            <a:endCxn id="50" idx="1"/>
          </p:cNvCxnSpPr>
          <p:nvPr/>
        </p:nvCxnSpPr>
        <p:spPr>
          <a:xfrm>
            <a:off x="1931883" y="4599219"/>
            <a:ext cx="842552" cy="945284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组合 72"/>
          <p:cNvGrpSpPr/>
          <p:nvPr/>
        </p:nvGrpSpPr>
        <p:grpSpPr>
          <a:xfrm>
            <a:off x="4801999" y="4336496"/>
            <a:ext cx="3485976" cy="1468504"/>
            <a:chOff x="4801999" y="4077000"/>
            <a:chExt cx="3485976" cy="1468504"/>
          </a:xfrm>
        </p:grpSpPr>
        <p:cxnSp>
          <p:nvCxnSpPr>
            <p:cNvPr id="57" name="直接连接符 56"/>
            <p:cNvCxnSpPr/>
            <p:nvPr/>
          </p:nvCxnSpPr>
          <p:spPr>
            <a:xfrm>
              <a:off x="4801999" y="5544502"/>
              <a:ext cx="3485975" cy="1"/>
            </a:xfrm>
            <a:prstGeom prst="line">
              <a:avLst/>
            </a:prstGeom>
            <a:ln w="38100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箭头连接符 96"/>
            <p:cNvCxnSpPr/>
            <p:nvPr/>
          </p:nvCxnSpPr>
          <p:spPr>
            <a:xfrm flipV="1">
              <a:off x="8287974" y="4077000"/>
              <a:ext cx="1" cy="1468504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组合 73"/>
          <p:cNvGrpSpPr/>
          <p:nvPr/>
        </p:nvGrpSpPr>
        <p:grpSpPr>
          <a:xfrm>
            <a:off x="6544987" y="765000"/>
            <a:ext cx="1742988" cy="1494063"/>
            <a:chOff x="6544987" y="782937"/>
            <a:chExt cx="1742988" cy="1494063"/>
          </a:xfrm>
        </p:grpSpPr>
        <p:cxnSp>
          <p:nvCxnSpPr>
            <p:cNvPr id="104" name="直接连接符 103"/>
            <p:cNvCxnSpPr/>
            <p:nvPr/>
          </p:nvCxnSpPr>
          <p:spPr>
            <a:xfrm>
              <a:off x="6544987" y="782937"/>
              <a:ext cx="1742988" cy="0"/>
            </a:xfrm>
            <a:prstGeom prst="line">
              <a:avLst/>
            </a:prstGeom>
            <a:ln w="38100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箭头连接符 104"/>
            <p:cNvCxnSpPr/>
            <p:nvPr/>
          </p:nvCxnSpPr>
          <p:spPr>
            <a:xfrm>
              <a:off x="8287974" y="786043"/>
              <a:ext cx="1" cy="1490957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矩形 5"/>
          <p:cNvSpPr/>
          <p:nvPr/>
        </p:nvSpPr>
        <p:spPr>
          <a:xfrm>
            <a:off x="3744469" y="828464"/>
            <a:ext cx="8940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</a:t>
            </a:r>
          </a:p>
        </p:txBody>
      </p:sp>
      <p:sp>
        <p:nvSpPr>
          <p:cNvPr id="9" name="矩形 8"/>
          <p:cNvSpPr/>
          <p:nvPr/>
        </p:nvSpPr>
        <p:spPr>
          <a:xfrm>
            <a:off x="5556917" y="83700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破产</a:t>
            </a:r>
          </a:p>
        </p:txBody>
      </p:sp>
      <p:sp>
        <p:nvSpPr>
          <p:cNvPr id="16" name="矩形 15"/>
          <p:cNvSpPr/>
          <p:nvPr/>
        </p:nvSpPr>
        <p:spPr>
          <a:xfrm>
            <a:off x="7836853" y="3213000"/>
            <a:ext cx="902811" cy="9094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3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开始</a:t>
            </a:r>
            <a:endParaRPr lang="en-US" altLang="zh-CN" sz="28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lnSpc>
                <a:spcPts val="23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解体</a:t>
            </a:r>
            <a:endParaRPr lang="zh-CN" altLang="en-US" sz="28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Rectangle 13"/>
          <p:cNvSpPr>
            <a:spLocks noChangeArrowheads="1"/>
          </p:cNvSpPr>
          <p:nvPr/>
        </p:nvSpPr>
        <p:spPr bwMode="auto">
          <a:xfrm>
            <a:off x="2819739" y="5080208"/>
            <a:ext cx="2027564" cy="953135"/>
          </a:xfrm>
          <a:prstGeom prst="rect">
            <a:avLst/>
          </a:prstGeom>
          <a:solidFill>
            <a:srgbClr val="92F69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自给自足的自然经济？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31" grpId="0" bldLvl="0" animBg="1"/>
      <p:bldP spid="32" grpId="0" bldLvl="0" animBg="1"/>
      <p:bldP spid="50" grpId="0" bldLvl="0" animBg="1"/>
      <p:bldP spid="6" grpId="0"/>
      <p:bldP spid="9" grpId="0"/>
      <p:bldP spid="16" grpId="0"/>
      <p:bldP spid="35" grpId="0" bldLvl="0" animBg="1"/>
      <p:bldP spid="35" grpId="1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7717" y="2514056"/>
            <a:ext cx="1854400" cy="9541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鸦片战争后</a:t>
            </a:r>
            <a:endParaRPr lang="zh-CN" alt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785999" y="184384"/>
            <a:ext cx="2016000" cy="1169551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土货</a:t>
            </a:r>
            <a:endParaRPr lang="en-US" altLang="zh-CN" sz="28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785999" y="3168058"/>
            <a:ext cx="2016000" cy="1169551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沦为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97952" y="4122165"/>
            <a:ext cx="1733931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掠夺原料和农产品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97952" y="1257254"/>
            <a:ext cx="1733931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洋货涌入</a:t>
            </a:r>
            <a:endParaRPr lang="en-US" altLang="zh-CN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2774435" y="1711341"/>
            <a:ext cx="2016000" cy="1169551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洋货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5566422" y="1701000"/>
            <a:ext cx="1184813" cy="2677656"/>
          </a:xfrm>
          <a:prstGeom prst="rect">
            <a:avLst/>
          </a:prstGeom>
          <a:solidFill>
            <a:srgbClr val="97FF97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依附于世界资本主义体系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5550295" y="190669"/>
            <a:ext cx="936625" cy="1169551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农民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888" name="直接箭头连接符 37887"/>
          <p:cNvCxnSpPr>
            <a:stCxn id="4" idx="0"/>
            <a:endCxn id="18" idx="2"/>
          </p:cNvCxnSpPr>
          <p:nvPr/>
        </p:nvCxnSpPr>
        <p:spPr>
          <a:xfrm flipV="1">
            <a:off x="1064917" y="1780474"/>
            <a:ext cx="1" cy="73358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4" idx="2"/>
            <a:endCxn id="15" idx="0"/>
          </p:cNvCxnSpPr>
          <p:nvPr/>
        </p:nvCxnSpPr>
        <p:spPr>
          <a:xfrm>
            <a:off x="1064917" y="3468163"/>
            <a:ext cx="1" cy="65400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stCxn id="18" idx="3"/>
            <a:endCxn id="7" idx="1"/>
          </p:cNvCxnSpPr>
          <p:nvPr/>
        </p:nvCxnSpPr>
        <p:spPr>
          <a:xfrm flipV="1">
            <a:off x="1931883" y="769160"/>
            <a:ext cx="854116" cy="749704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15" idx="3"/>
            <a:endCxn id="12" idx="1"/>
          </p:cNvCxnSpPr>
          <p:nvPr/>
        </p:nvCxnSpPr>
        <p:spPr>
          <a:xfrm flipV="1">
            <a:off x="1931883" y="3752834"/>
            <a:ext cx="854116" cy="84638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>
            <a:stCxn id="18" idx="3"/>
            <a:endCxn id="19" idx="1"/>
          </p:cNvCxnSpPr>
          <p:nvPr/>
        </p:nvCxnSpPr>
        <p:spPr>
          <a:xfrm>
            <a:off x="1931883" y="1518864"/>
            <a:ext cx="842552" cy="777253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>
            <a:stCxn id="12" idx="3"/>
            <a:endCxn id="23" idx="1"/>
          </p:cNvCxnSpPr>
          <p:nvPr/>
        </p:nvCxnSpPr>
        <p:spPr>
          <a:xfrm flipV="1">
            <a:off x="4801999" y="3039828"/>
            <a:ext cx="764423" cy="713006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>
            <a:stCxn id="19" idx="3"/>
            <a:endCxn id="23" idx="1"/>
          </p:cNvCxnSpPr>
          <p:nvPr/>
        </p:nvCxnSpPr>
        <p:spPr>
          <a:xfrm>
            <a:off x="4790435" y="2296117"/>
            <a:ext cx="775987" cy="743711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stCxn id="7" idx="3"/>
            <a:endCxn id="31" idx="1"/>
          </p:cNvCxnSpPr>
          <p:nvPr/>
        </p:nvCxnSpPr>
        <p:spPr>
          <a:xfrm>
            <a:off x="4801999" y="769160"/>
            <a:ext cx="748296" cy="6285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7819662" y="2133000"/>
            <a:ext cx="936625" cy="2246769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小农经济</a:t>
            </a: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ct val="50000"/>
              </a:spcBef>
            </a:pP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ct val="50000"/>
              </a:spcBef>
            </a:pPr>
            <a:endParaRPr lang="en-US" altLang="zh-CN" sz="28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2774435" y="4852005"/>
            <a:ext cx="2027564" cy="1384995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减少了农业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经济中</a:t>
            </a:r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的自给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成分</a:t>
            </a:r>
          </a:p>
        </p:txBody>
      </p:sp>
      <p:cxnSp>
        <p:nvCxnSpPr>
          <p:cNvPr id="71" name="直接箭头连接符 70"/>
          <p:cNvCxnSpPr>
            <a:stCxn id="15" idx="3"/>
            <a:endCxn id="50" idx="1"/>
          </p:cNvCxnSpPr>
          <p:nvPr/>
        </p:nvCxnSpPr>
        <p:spPr>
          <a:xfrm>
            <a:off x="1931883" y="4599219"/>
            <a:ext cx="842552" cy="945284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组合 72"/>
          <p:cNvGrpSpPr/>
          <p:nvPr/>
        </p:nvGrpSpPr>
        <p:grpSpPr>
          <a:xfrm>
            <a:off x="4801999" y="4336496"/>
            <a:ext cx="3485976" cy="1468504"/>
            <a:chOff x="4801999" y="4077000"/>
            <a:chExt cx="3485976" cy="1468504"/>
          </a:xfrm>
        </p:grpSpPr>
        <p:cxnSp>
          <p:nvCxnSpPr>
            <p:cNvPr id="57" name="直接连接符 56"/>
            <p:cNvCxnSpPr/>
            <p:nvPr/>
          </p:nvCxnSpPr>
          <p:spPr>
            <a:xfrm>
              <a:off x="4801999" y="5544502"/>
              <a:ext cx="3485975" cy="1"/>
            </a:xfrm>
            <a:prstGeom prst="line">
              <a:avLst/>
            </a:prstGeom>
            <a:ln w="38100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箭头连接符 96"/>
            <p:cNvCxnSpPr/>
            <p:nvPr/>
          </p:nvCxnSpPr>
          <p:spPr>
            <a:xfrm flipV="1">
              <a:off x="8287974" y="4077000"/>
              <a:ext cx="1" cy="1468504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组合 73"/>
          <p:cNvGrpSpPr/>
          <p:nvPr/>
        </p:nvGrpSpPr>
        <p:grpSpPr>
          <a:xfrm>
            <a:off x="6544987" y="765000"/>
            <a:ext cx="1742988" cy="1494063"/>
            <a:chOff x="6544987" y="782937"/>
            <a:chExt cx="1742988" cy="1494063"/>
          </a:xfrm>
        </p:grpSpPr>
        <p:cxnSp>
          <p:nvCxnSpPr>
            <p:cNvPr id="104" name="直接连接符 103"/>
            <p:cNvCxnSpPr/>
            <p:nvPr/>
          </p:nvCxnSpPr>
          <p:spPr>
            <a:xfrm>
              <a:off x="6544987" y="782937"/>
              <a:ext cx="1742988" cy="0"/>
            </a:xfrm>
            <a:prstGeom prst="line">
              <a:avLst/>
            </a:prstGeom>
            <a:ln w="38100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箭头连接符 104"/>
            <p:cNvCxnSpPr/>
            <p:nvPr/>
          </p:nvCxnSpPr>
          <p:spPr>
            <a:xfrm>
              <a:off x="8287974" y="786043"/>
              <a:ext cx="1" cy="1490957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矩形 2"/>
          <p:cNvSpPr/>
          <p:nvPr/>
        </p:nvSpPr>
        <p:spPr>
          <a:xfrm>
            <a:off x="2971956" y="2260117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抢占市场</a:t>
            </a:r>
          </a:p>
        </p:txBody>
      </p:sp>
      <p:sp>
        <p:nvSpPr>
          <p:cNvPr id="6" name="矩形 5"/>
          <p:cNvSpPr/>
          <p:nvPr/>
        </p:nvSpPr>
        <p:spPr>
          <a:xfrm>
            <a:off x="2983520" y="764329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失去市场</a:t>
            </a:r>
          </a:p>
        </p:txBody>
      </p:sp>
      <p:sp>
        <p:nvSpPr>
          <p:cNvPr id="9" name="矩形 8"/>
          <p:cNvSpPr/>
          <p:nvPr/>
        </p:nvSpPr>
        <p:spPr>
          <a:xfrm>
            <a:off x="5556917" y="83700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破产</a:t>
            </a:r>
          </a:p>
        </p:txBody>
      </p:sp>
      <p:sp>
        <p:nvSpPr>
          <p:cNvPr id="16" name="矩形 15"/>
          <p:cNvSpPr/>
          <p:nvPr/>
        </p:nvSpPr>
        <p:spPr>
          <a:xfrm>
            <a:off x="7836853" y="3213000"/>
            <a:ext cx="902811" cy="9094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3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开始</a:t>
            </a:r>
            <a:endParaRPr lang="en-US" altLang="zh-CN" sz="28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lnSpc>
                <a:spcPts val="23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解体</a:t>
            </a:r>
            <a:endParaRPr lang="zh-CN" altLang="en-US" sz="28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23043" y="369061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原料产地</a:t>
            </a:r>
          </a:p>
        </p:txBody>
      </p:sp>
      <p:sp>
        <p:nvSpPr>
          <p:cNvPr id="35" name="Rectangle 13"/>
          <p:cNvSpPr>
            <a:spLocks noChangeArrowheads="1"/>
          </p:cNvSpPr>
          <p:nvPr/>
        </p:nvSpPr>
        <p:spPr bwMode="auto">
          <a:xfrm>
            <a:off x="2819739" y="5080208"/>
            <a:ext cx="2027564" cy="954107"/>
          </a:xfrm>
          <a:prstGeom prst="rect">
            <a:avLst/>
          </a:prstGeom>
          <a:solidFill>
            <a:srgbClr val="7EBEF2"/>
          </a:solidFill>
          <a:ln w="25400">
            <a:noFill/>
            <a:prstDash val="dashDot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自给自足的小农经济？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164156" y="5354893"/>
            <a:ext cx="2027564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新</a:t>
            </a:r>
            <a:r>
              <a:rPr lang="zh-CN" altLang="en-US" sz="2800" dirty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的社会</a:t>
            </a:r>
            <a:r>
              <a:rPr lang="zh-CN" altLang="en-US" sz="28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阶层买办</a:t>
            </a:r>
            <a:r>
              <a:rPr lang="zh-CN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出现</a:t>
            </a:r>
            <a:endParaRPr lang="zh-CN" altLang="en-US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6164156" y="4805838"/>
            <a:ext cx="2027564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charset="-122"/>
              </a:rPr>
              <a:t>外企出现</a:t>
            </a:r>
            <a:endParaRPr lang="zh-CN" altLang="en-US" sz="2800" dirty="0">
              <a:solidFill>
                <a:schemeClr val="dk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5" grpId="0" animBg="1"/>
      <p:bldP spid="18" grpId="0" animBg="1"/>
      <p:bldP spid="19" grpId="0" animBg="1"/>
      <p:bldP spid="23" grpId="0" animBg="1"/>
      <p:bldP spid="31" grpId="0" animBg="1"/>
      <p:bldP spid="32" grpId="0" animBg="1"/>
      <p:bldP spid="50" grpId="0" animBg="1"/>
      <p:bldP spid="3" grpId="0"/>
      <p:bldP spid="6" grpId="0"/>
      <p:bldP spid="9" grpId="0"/>
      <p:bldP spid="16" grpId="0"/>
      <p:bldP spid="10" grpId="0"/>
      <p:bldP spid="35" grpId="0" animBg="1"/>
      <p:bldP spid="35" grpId="1" animBg="1"/>
      <p:bldP spid="36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/>
          <p:nvPr/>
        </p:nvSpPr>
        <p:spPr>
          <a:xfrm>
            <a:off x="457200" y="2781000"/>
            <a:ext cx="8229600" cy="792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latinLnBrk="0" hangingPunct="1">
              <a:defRPr kumimoji="0">
                <a:solidFill>
                  <a:schemeClr val="tx2"/>
                </a:solidFill>
              </a:defRPr>
            </a:lvl2pPr>
            <a:lvl3pPr eaLnBrk="1" latinLnBrk="0" hangingPunct="1">
              <a:defRPr kumimoji="0">
                <a:solidFill>
                  <a:schemeClr val="tx2"/>
                </a:solidFill>
              </a:defRPr>
            </a:lvl3pPr>
            <a:lvl4pPr eaLnBrk="1" latinLnBrk="0" hangingPunct="1">
              <a:defRPr kumimoji="0">
                <a:solidFill>
                  <a:schemeClr val="tx2"/>
                </a:solidFill>
              </a:defRPr>
            </a:lvl4pPr>
            <a:lvl5pPr eaLnBrk="1" latinLnBrk="0" hangingPunct="1">
              <a:defRPr kumimoji="0">
                <a:solidFill>
                  <a:schemeClr val="tx2"/>
                </a:solidFill>
              </a:defRPr>
            </a:lvl5pPr>
            <a:lvl6pPr eaLnBrk="1" latinLnBrk="0" hangingPunct="1">
              <a:defRPr kumimoji="0">
                <a:solidFill>
                  <a:schemeClr val="tx2"/>
                </a:solidFill>
              </a:defRPr>
            </a:lvl6pPr>
            <a:lvl7pPr eaLnBrk="1" latinLnBrk="0" hangingPunct="1">
              <a:defRPr kumimoji="0">
                <a:solidFill>
                  <a:schemeClr val="tx2"/>
                </a:solidFill>
              </a:defRPr>
            </a:lvl7pPr>
            <a:lvl8pPr eaLnBrk="1" latinLnBrk="0" hangingPunct="1">
              <a:defRPr kumimoji="0">
                <a:solidFill>
                  <a:schemeClr val="tx2"/>
                </a:solidFill>
              </a:defRPr>
            </a:lvl8pPr>
            <a:lvl9pPr eaLnBrk="1" latinLnBrk="0" hangingPunct="1">
              <a:defRPr kumimoji="0">
                <a:solidFill>
                  <a:schemeClr val="tx2"/>
                </a:solidFill>
              </a:defRPr>
            </a:lvl9pPr>
          </a:lstStyle>
          <a:p>
            <a:r>
              <a:rPr lang="zh-CN" altLang="en-US" b="1" dirty="0"/>
              <a:t>二</a:t>
            </a:r>
            <a:r>
              <a:rPr lang="zh-CN" altLang="en-US" b="1" dirty="0" smtClean="0"/>
              <a:t>、洋务运动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/>
          <p:nvPr/>
        </p:nvSpPr>
        <p:spPr>
          <a:xfrm>
            <a:off x="177600" y="120247"/>
            <a:ext cx="4968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R="0">
              <a:spcBef>
                <a:spcPct val="50000"/>
              </a:spcBef>
              <a:buClrTx/>
              <a:buSzTx/>
              <a:buFontTx/>
              <a:buNone/>
              <a:defRPr kumimoji="0" sz="3600" b="1" cap="none" spc="0" normalizeH="0" baseline="0"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 smtClean="0"/>
              <a:t>创办军事工业</a:t>
            </a:r>
            <a:r>
              <a:rPr lang="en-US" altLang="zh-CN" sz="2800" dirty="0" smtClean="0">
                <a:effectLst/>
              </a:rPr>
              <a:t>——</a:t>
            </a:r>
            <a:r>
              <a:rPr lang="zh-CN" altLang="en-US" sz="2800" dirty="0" smtClean="0"/>
              <a:t>自强</a:t>
            </a:r>
            <a:endParaRPr lang="en-US" altLang="zh-CN" sz="2800" dirty="0"/>
          </a:p>
        </p:txBody>
      </p:sp>
      <p:graphicFrame>
        <p:nvGraphicFramePr>
          <p:cNvPr id="28677" name="Group 5"/>
          <p:cNvGraphicFramePr>
            <a:graphicFrameLocks noGrp="1"/>
          </p:cNvGraphicFramePr>
          <p:nvPr/>
        </p:nvGraphicFramePr>
        <p:xfrm>
          <a:off x="381000" y="1197000"/>
          <a:ext cx="8458200" cy="4648201"/>
        </p:xfrm>
        <a:graphic>
          <a:graphicData uri="http://schemas.openxmlformats.org/drawingml/2006/table">
            <a:tbl>
              <a:tblPr/>
              <a:tblGrid>
                <a:gridCol w="609600"/>
                <a:gridCol w="1155700"/>
                <a:gridCol w="1054100"/>
                <a:gridCol w="2622550"/>
                <a:gridCol w="1263650"/>
                <a:gridCol w="1752600"/>
              </a:tblGrid>
              <a:tr h="1047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创办者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代表企业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地位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经营方式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性质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943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军事工业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101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704" name="Text Box 32"/>
          <p:cNvSpPr txBox="1"/>
          <p:nvPr/>
        </p:nvSpPr>
        <p:spPr>
          <a:xfrm>
            <a:off x="6123342" y="3574969"/>
            <a:ext cx="685800" cy="95410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官办</a:t>
            </a:r>
          </a:p>
        </p:txBody>
      </p:sp>
      <p:sp>
        <p:nvSpPr>
          <p:cNvPr id="28705" name="Text Box 33"/>
          <p:cNvSpPr txBox="1"/>
          <p:nvPr/>
        </p:nvSpPr>
        <p:spPr>
          <a:xfrm>
            <a:off x="7059387" y="3285000"/>
            <a:ext cx="1809600" cy="95410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封建性</a:t>
            </a:r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的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近代工业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3207857" y="2222633"/>
            <a:ext cx="2514600" cy="1902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第一家</a:t>
            </a:r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官办军用</a:t>
            </a:r>
            <a:r>
              <a:rPr lang="zh-CN" altLang="en-US" sz="2800" b="1" dirty="0" smtClean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企业</a:t>
            </a:r>
            <a:endParaRPr lang="en-US" altLang="zh-CN" sz="2800" b="1" dirty="0" smtClean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 smtClean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标志</a:t>
            </a:r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着中国近代工业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起步</a:t>
            </a:r>
          </a:p>
        </p:txBody>
      </p:sp>
      <p:sp>
        <p:nvSpPr>
          <p:cNvPr id="28707" name="Rectangle 35"/>
          <p:cNvSpPr/>
          <p:nvPr/>
        </p:nvSpPr>
        <p:spPr>
          <a:xfrm>
            <a:off x="1308718" y="2386038"/>
            <a:ext cx="533400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曾国藩</a:t>
            </a:r>
          </a:p>
        </p:txBody>
      </p:sp>
      <p:sp>
        <p:nvSpPr>
          <p:cNvPr id="28708" name="Rectangle 36"/>
          <p:cNvSpPr/>
          <p:nvPr/>
        </p:nvSpPr>
        <p:spPr>
          <a:xfrm>
            <a:off x="1242837" y="4168800"/>
            <a:ext cx="665163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李鸿章</a:t>
            </a:r>
          </a:p>
        </p:txBody>
      </p:sp>
      <p:sp>
        <p:nvSpPr>
          <p:cNvPr id="28709" name="Rectangle 37"/>
          <p:cNvSpPr/>
          <p:nvPr/>
        </p:nvSpPr>
        <p:spPr>
          <a:xfrm>
            <a:off x="2090100" y="2386200"/>
            <a:ext cx="1143000" cy="13849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安庆内军械所</a:t>
            </a:r>
          </a:p>
        </p:txBody>
      </p:sp>
      <p:sp>
        <p:nvSpPr>
          <p:cNvPr id="28710" name="Rectangle 38"/>
          <p:cNvSpPr/>
          <p:nvPr/>
        </p:nvSpPr>
        <p:spPr>
          <a:xfrm>
            <a:off x="2052000" y="4215000"/>
            <a:ext cx="1219200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江南制造总局</a:t>
            </a:r>
          </a:p>
        </p:txBody>
      </p:sp>
      <p:sp>
        <p:nvSpPr>
          <p:cNvPr id="28711" name="Rectangle 39"/>
          <p:cNvSpPr/>
          <p:nvPr/>
        </p:nvSpPr>
        <p:spPr>
          <a:xfrm>
            <a:off x="3276599" y="4245000"/>
            <a:ext cx="2445857" cy="13849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当时国内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规模最大</a:t>
            </a:r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的官办军用企业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4" grpId="0"/>
      <p:bldP spid="28705" grpId="0"/>
      <p:bldP spid="28706" grpId="0"/>
      <p:bldP spid="28707" grpId="0"/>
      <p:bldP spid="28708" grpId="0"/>
      <p:bldP spid="28709" grpId="0"/>
      <p:bldP spid="28710" grpId="0"/>
      <p:bldP spid="287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9" name="Group 3"/>
          <p:cNvGraphicFramePr>
            <a:graphicFrameLocks noGrp="1"/>
          </p:cNvGraphicFramePr>
          <p:nvPr/>
        </p:nvGraphicFramePr>
        <p:xfrm>
          <a:off x="304800" y="914400"/>
          <a:ext cx="8534400" cy="5105401"/>
        </p:xfrm>
        <a:graphic>
          <a:graphicData uri="http://schemas.openxmlformats.org/drawingml/2006/table">
            <a:tbl>
              <a:tblPr/>
              <a:tblGrid>
                <a:gridCol w="1066800"/>
                <a:gridCol w="1184400"/>
                <a:gridCol w="1368000"/>
                <a:gridCol w="2304000"/>
                <a:gridCol w="1025288"/>
                <a:gridCol w="1585912"/>
              </a:tblGrid>
              <a:tr h="1160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企业类型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企业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创办人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地位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经营方式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性质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167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326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华文中宋" panose="0201060004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58" name="Text Box 30"/>
          <p:cNvSpPr txBox="1"/>
          <p:nvPr/>
        </p:nvSpPr>
        <p:spPr>
          <a:xfrm>
            <a:off x="457200" y="3048000"/>
            <a:ext cx="685800" cy="193899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en-US" sz="3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民用企业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52000" y="97780"/>
            <a:ext cx="4019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R="0">
              <a:spcBef>
                <a:spcPct val="50000"/>
              </a:spcBef>
              <a:buClrTx/>
              <a:buSzTx/>
              <a:buFontTx/>
              <a:buNone/>
              <a:defRPr kumimoji="0" sz="2800" b="1" cap="none" spc="0" normalizeH="0" baseline="0"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>
                <a:effectLst/>
              </a:rPr>
              <a:t>创办</a:t>
            </a:r>
            <a:r>
              <a:rPr lang="zh-CN" altLang="en-US" dirty="0">
                <a:effectLst/>
              </a:rPr>
              <a:t>民用</a:t>
            </a:r>
            <a:r>
              <a:rPr lang="zh-CN" altLang="en-US" dirty="0" smtClean="0">
                <a:effectLst/>
              </a:rPr>
              <a:t>企业</a:t>
            </a:r>
            <a:r>
              <a:rPr lang="en-US" altLang="zh-CN" dirty="0" smtClean="0">
                <a:effectLst/>
              </a:rPr>
              <a:t>——</a:t>
            </a:r>
            <a:r>
              <a:rPr lang="zh-CN" altLang="en-US" dirty="0" smtClean="0">
                <a:effectLst/>
              </a:rPr>
              <a:t>求富</a:t>
            </a:r>
            <a:endParaRPr lang="en-US" altLang="zh-CN" dirty="0">
              <a:effectLst/>
            </a:endParaRPr>
          </a:p>
        </p:txBody>
      </p:sp>
      <p:sp>
        <p:nvSpPr>
          <p:cNvPr id="29728" name="Rectangle 32"/>
          <p:cNvSpPr/>
          <p:nvPr/>
        </p:nvSpPr>
        <p:spPr>
          <a:xfrm>
            <a:off x="1411201" y="2353743"/>
            <a:ext cx="1108874" cy="13849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轮船招商局</a:t>
            </a:r>
          </a:p>
        </p:txBody>
      </p:sp>
      <p:sp>
        <p:nvSpPr>
          <p:cNvPr id="29729" name="Rectangle 33"/>
          <p:cNvSpPr/>
          <p:nvPr/>
        </p:nvSpPr>
        <p:spPr>
          <a:xfrm>
            <a:off x="1387929" y="4293000"/>
            <a:ext cx="1122760" cy="13849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开平矿务局</a:t>
            </a:r>
          </a:p>
        </p:txBody>
      </p:sp>
      <p:sp>
        <p:nvSpPr>
          <p:cNvPr id="29730" name="Rectangle 34"/>
          <p:cNvSpPr/>
          <p:nvPr/>
        </p:nvSpPr>
        <p:spPr>
          <a:xfrm>
            <a:off x="3956658" y="2230542"/>
            <a:ext cx="2265600" cy="13849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洋务派创办的第一家民用企业</a:t>
            </a:r>
          </a:p>
        </p:txBody>
      </p:sp>
      <p:sp>
        <p:nvSpPr>
          <p:cNvPr id="29731" name="Rectangle 35"/>
          <p:cNvSpPr/>
          <p:nvPr/>
        </p:nvSpPr>
        <p:spPr>
          <a:xfrm>
            <a:off x="3936258" y="4237037"/>
            <a:ext cx="2286000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rPr>
              <a:t>中国第一个使用机械开采的煤矿</a:t>
            </a:r>
          </a:p>
        </p:txBody>
      </p:sp>
      <p:sp>
        <p:nvSpPr>
          <p:cNvPr id="29732" name="Text Box 36"/>
          <p:cNvSpPr txBox="1"/>
          <p:nvPr/>
        </p:nvSpPr>
        <p:spPr>
          <a:xfrm>
            <a:off x="6444000" y="2910231"/>
            <a:ext cx="609600" cy="224676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algn="ctr">
              <a:defRPr sz="2800"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 smtClean="0">
                <a:solidFill>
                  <a:srgbClr val="FF0000"/>
                </a:solidFill>
              </a:rPr>
              <a:t>官</a:t>
            </a:r>
            <a:r>
              <a:rPr lang="zh-CN" altLang="en-US" dirty="0">
                <a:solidFill>
                  <a:srgbClr val="FF0000"/>
                </a:solidFill>
              </a:rPr>
              <a:t>督</a:t>
            </a:r>
            <a:r>
              <a:rPr lang="zh-CN" altLang="en-US" dirty="0" smtClean="0">
                <a:solidFill>
                  <a:srgbClr val="FF0000"/>
                </a:solidFill>
              </a:rPr>
              <a:t>商办等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9734" name="Text Box 38"/>
          <p:cNvSpPr txBox="1"/>
          <p:nvPr/>
        </p:nvSpPr>
        <p:spPr>
          <a:xfrm>
            <a:off x="2494360" y="2728780"/>
            <a:ext cx="144189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sz="2800"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李鸿章</a:t>
            </a:r>
          </a:p>
        </p:txBody>
      </p:sp>
      <p:sp>
        <p:nvSpPr>
          <p:cNvPr id="29735" name="Text Box 39"/>
          <p:cNvSpPr txBox="1"/>
          <p:nvPr/>
        </p:nvSpPr>
        <p:spPr>
          <a:xfrm>
            <a:off x="2494360" y="4633780"/>
            <a:ext cx="144189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sz="2800"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李鸿章</a:t>
            </a:r>
          </a:p>
        </p:txBody>
      </p:sp>
      <p:sp>
        <p:nvSpPr>
          <p:cNvPr id="29736" name="Text Box 40"/>
          <p:cNvSpPr txBox="1"/>
          <p:nvPr/>
        </p:nvSpPr>
        <p:spPr>
          <a:xfrm>
            <a:off x="7391400" y="2910231"/>
            <a:ext cx="1295400" cy="224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algn="ctr">
              <a:defRPr sz="2800"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“国家资本主义”的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近代工业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8" grpId="0"/>
      <p:bldP spid="29729" grpId="0"/>
      <p:bldP spid="29730" grpId="0"/>
      <p:bldP spid="29731" grpId="0"/>
      <p:bldP spid="29732" grpId="0"/>
      <p:bldP spid="29734" grpId="0"/>
      <p:bldP spid="29735" grpId="0"/>
      <p:bldP spid="2973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Fan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1805</Words>
  <Application>Microsoft Office PowerPoint</Application>
  <PresentationFormat>全屏显示(4:3)</PresentationFormat>
  <Paragraphs>220</Paragraphs>
  <Slides>21</Slides>
  <Notes>18</Notes>
  <HiddenSlides>3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暗香扑面</vt:lpstr>
      <vt:lpstr>PowerPoint 演示文稿</vt:lpstr>
      <vt:lpstr>近代中国社会经济结构的变动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改变世界的工业革命</dc:title>
  <dc:creator>jonh</dc:creator>
  <cp:lastModifiedBy>微软用户</cp:lastModifiedBy>
  <cp:revision>457</cp:revision>
  <dcterms:created xsi:type="dcterms:W3CDTF">2018-04-02T12:39:00Z</dcterms:created>
  <dcterms:modified xsi:type="dcterms:W3CDTF">2019-04-19T00:26:00Z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